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6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eu Meylan" userId="6ea7a446-8353-492b-9a52-34dff8f125e0" providerId="ADAL" clId="{850E9CEA-E3F5-4CD6-8F08-2230B20CA059}"/>
    <pc:docChg chg="undo custSel modSld">
      <pc:chgData name="Mathieu Meylan" userId="6ea7a446-8353-492b-9a52-34dff8f125e0" providerId="ADAL" clId="{850E9CEA-E3F5-4CD6-8F08-2230B20CA059}" dt="2026-03-30T11:56:55.643" v="6" actId="1076"/>
      <pc:docMkLst>
        <pc:docMk/>
      </pc:docMkLst>
      <pc:sldChg chg="delSp modSp mod">
        <pc:chgData name="Mathieu Meylan" userId="6ea7a446-8353-492b-9a52-34dff8f125e0" providerId="ADAL" clId="{850E9CEA-E3F5-4CD6-8F08-2230B20CA059}" dt="2026-03-30T11:56:55.643" v="6" actId="1076"/>
        <pc:sldMkLst>
          <pc:docMk/>
          <pc:sldMk cId="0" sldId="262"/>
        </pc:sldMkLst>
        <pc:spChg chg="mod">
          <ac:chgData name="Mathieu Meylan" userId="6ea7a446-8353-492b-9a52-34dff8f125e0" providerId="ADAL" clId="{850E9CEA-E3F5-4CD6-8F08-2230B20CA059}" dt="2026-03-30T11:56:35.224" v="1" actId="1076"/>
          <ac:spMkLst>
            <pc:docMk/>
            <pc:sldMk cId="0" sldId="262"/>
            <ac:spMk id="4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43.463" v="3" actId="1076"/>
          <ac:spMkLst>
            <pc:docMk/>
            <pc:sldMk cId="0" sldId="262"/>
            <ac:spMk id="9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43.463" v="3" actId="1076"/>
          <ac:spMkLst>
            <pc:docMk/>
            <pc:sldMk cId="0" sldId="262"/>
            <ac:spMk id="10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43.463" v="3" actId="1076"/>
          <ac:spMkLst>
            <pc:docMk/>
            <pc:sldMk cId="0" sldId="262"/>
            <ac:spMk id="13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43.463" v="3" actId="1076"/>
          <ac:spMkLst>
            <pc:docMk/>
            <pc:sldMk cId="0" sldId="262"/>
            <ac:spMk id="15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55.643" v="6" actId="1076"/>
          <ac:spMkLst>
            <pc:docMk/>
            <pc:sldMk cId="0" sldId="262"/>
            <ac:spMk id="17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55.643" v="6" actId="1076"/>
          <ac:spMkLst>
            <pc:docMk/>
            <pc:sldMk cId="0" sldId="262"/>
            <ac:spMk id="18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55.643" v="6" actId="1076"/>
          <ac:spMkLst>
            <pc:docMk/>
            <pc:sldMk cId="0" sldId="262"/>
            <ac:spMk id="19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55.643" v="6" actId="1076"/>
          <ac:spMkLst>
            <pc:docMk/>
            <pc:sldMk cId="0" sldId="262"/>
            <ac:spMk id="21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55.643" v="6" actId="1076"/>
          <ac:spMkLst>
            <pc:docMk/>
            <pc:sldMk cId="0" sldId="262"/>
            <ac:spMk id="22" creationId="{00000000-0000-0000-0000-000000000000}"/>
          </ac:spMkLst>
        </pc:spChg>
        <pc:spChg chg="mod">
          <ac:chgData name="Mathieu Meylan" userId="6ea7a446-8353-492b-9a52-34dff8f125e0" providerId="ADAL" clId="{850E9CEA-E3F5-4CD6-8F08-2230B20CA059}" dt="2026-03-30T11:56:55.643" v="6" actId="1076"/>
          <ac:spMkLst>
            <pc:docMk/>
            <pc:sldMk cId="0" sldId="262"/>
            <ac:spMk id="23" creationId="{00000000-0000-0000-0000-000000000000}"/>
          </ac:spMkLst>
        </pc:spChg>
        <pc:spChg chg="del">
          <ac:chgData name="Mathieu Meylan" userId="6ea7a446-8353-492b-9a52-34dff8f125e0" providerId="ADAL" clId="{850E9CEA-E3F5-4CD6-8F08-2230B20CA059}" dt="2026-03-30T11:56:38.837" v="2" actId="478"/>
          <ac:spMkLst>
            <pc:docMk/>
            <pc:sldMk cId="0" sldId="262"/>
            <ac:spMk id="25" creationId="{00000000-0000-0000-0000-000000000000}"/>
          </ac:spMkLst>
        </pc:spChg>
        <pc:spChg chg="del">
          <ac:chgData name="Mathieu Meylan" userId="6ea7a446-8353-492b-9a52-34dff8f125e0" providerId="ADAL" clId="{850E9CEA-E3F5-4CD6-8F08-2230B20CA059}" dt="2026-03-30T11:56:38.837" v="2" actId="478"/>
          <ac:spMkLst>
            <pc:docMk/>
            <pc:sldMk cId="0" sldId="262"/>
            <ac:spMk id="26" creationId="{00000000-0000-0000-0000-000000000000}"/>
          </ac:spMkLst>
        </pc:spChg>
        <pc:spChg chg="del">
          <ac:chgData name="Mathieu Meylan" userId="6ea7a446-8353-492b-9a52-34dff8f125e0" providerId="ADAL" clId="{850E9CEA-E3F5-4CD6-8F08-2230B20CA059}" dt="2026-03-30T11:56:38.837" v="2" actId="478"/>
          <ac:spMkLst>
            <pc:docMk/>
            <pc:sldMk cId="0" sldId="262"/>
            <ac:spMk id="27" creationId="{00000000-0000-0000-0000-000000000000}"/>
          </ac:spMkLst>
        </pc:spChg>
        <pc:spChg chg="del">
          <ac:chgData name="Mathieu Meylan" userId="6ea7a446-8353-492b-9a52-34dff8f125e0" providerId="ADAL" clId="{850E9CEA-E3F5-4CD6-8F08-2230B20CA059}" dt="2026-03-30T11:56:38.837" v="2" actId="478"/>
          <ac:spMkLst>
            <pc:docMk/>
            <pc:sldMk cId="0" sldId="262"/>
            <ac:spMk id="29" creationId="{00000000-0000-0000-0000-000000000000}"/>
          </ac:spMkLst>
        </pc:spChg>
        <pc:spChg chg="del">
          <ac:chgData name="Mathieu Meylan" userId="6ea7a446-8353-492b-9a52-34dff8f125e0" providerId="ADAL" clId="{850E9CEA-E3F5-4CD6-8F08-2230B20CA059}" dt="2026-03-30T11:56:38.837" v="2" actId="478"/>
          <ac:spMkLst>
            <pc:docMk/>
            <pc:sldMk cId="0" sldId="262"/>
            <ac:spMk id="30" creationId="{00000000-0000-0000-0000-000000000000}"/>
          </ac:spMkLst>
        </pc:spChg>
        <pc:spChg chg="del">
          <ac:chgData name="Mathieu Meylan" userId="6ea7a446-8353-492b-9a52-34dff8f125e0" providerId="ADAL" clId="{850E9CEA-E3F5-4CD6-8F08-2230B20CA059}" dt="2026-03-30T11:56:38.837" v="2" actId="478"/>
          <ac:spMkLst>
            <pc:docMk/>
            <pc:sldMk cId="0" sldId="262"/>
            <ac:spMk id="31" creationId="{00000000-0000-0000-0000-000000000000}"/>
          </ac:spMkLst>
        </pc:spChg>
        <pc:picChg chg="del">
          <ac:chgData name="Mathieu Meylan" userId="6ea7a446-8353-492b-9a52-34dff8f125e0" providerId="ADAL" clId="{850E9CEA-E3F5-4CD6-8F08-2230B20CA059}" dt="2026-03-30T11:56:45.466" v="4" actId="478"/>
          <ac:picMkLst>
            <pc:docMk/>
            <pc:sldMk cId="0" sldId="262"/>
            <ac:picMk id="16" creationId="{00000000-0000-0000-0000-000000000000}"/>
          </ac:picMkLst>
        </pc:picChg>
        <pc:picChg chg="mod">
          <ac:chgData name="Mathieu Meylan" userId="6ea7a446-8353-492b-9a52-34dff8f125e0" providerId="ADAL" clId="{850E9CEA-E3F5-4CD6-8F08-2230B20CA059}" dt="2026-03-30T11:56:55.643" v="6" actId="1076"/>
          <ac:picMkLst>
            <pc:docMk/>
            <pc:sldMk cId="0" sldId="262"/>
            <ac:picMk id="20" creationId="{00000000-0000-0000-0000-000000000000}"/>
          </ac:picMkLst>
        </pc:picChg>
        <pc:picChg chg="del">
          <ac:chgData name="Mathieu Meylan" userId="6ea7a446-8353-492b-9a52-34dff8f125e0" providerId="ADAL" clId="{850E9CEA-E3F5-4CD6-8F08-2230B20CA059}" dt="2026-03-30T11:56:38.837" v="2" actId="478"/>
          <ac:picMkLst>
            <pc:docMk/>
            <pc:sldMk cId="0" sldId="262"/>
            <ac:picMk id="24" creationId="{00000000-0000-0000-0000-000000000000}"/>
          </ac:picMkLst>
        </pc:picChg>
        <pc:picChg chg="del">
          <ac:chgData name="Mathieu Meylan" userId="6ea7a446-8353-492b-9a52-34dff8f125e0" providerId="ADAL" clId="{850E9CEA-E3F5-4CD6-8F08-2230B20CA059}" dt="2026-03-30T11:56:38.837" v="2" actId="478"/>
          <ac:picMkLst>
            <pc:docMk/>
            <pc:sldMk cId="0" sldId="262"/>
            <ac:picMk id="2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1095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c/_dev/MTC_Skopos/Ai Role Designer/unpacked/ppt/media/image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/mnt/c/_dev/MTC_Skopos/Ai Role Designer/unpacked/ppt/media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584" y="347472"/>
            <a:ext cx="1819656" cy="1819656"/>
          </a:xfrm>
          <a:prstGeom prst="ellipse">
            <a:avLst/>
          </a:prstGeom>
        </p:spPr>
      </p:pic>
      <p:sp>
        <p:nvSpPr>
          <p:cNvPr id="4" name="Text 0"/>
          <p:cNvSpPr/>
          <p:nvPr/>
        </p:nvSpPr>
        <p:spPr>
          <a:xfrm>
            <a:off x="731520" y="164592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Role Designer</a:t>
            </a:r>
            <a:endParaRPr lang="en-US" sz="3600" dirty="0"/>
          </a:p>
        </p:txBody>
      </p:sp>
      <p:sp>
        <p:nvSpPr>
          <p:cNvPr id="5" name="Text 1"/>
          <p:cNvSpPr/>
          <p:nvPr/>
        </p:nvSpPr>
        <p:spPr>
          <a:xfrm>
            <a:off x="996696" y="224028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Functional Blueprint to</a:t>
            </a:r>
            <a:endParaRPr lang="en-US" sz="32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SoD-Free Roles in Weeks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 2"/>
          <p:cNvSpPr/>
          <p:nvPr/>
        </p:nvSpPr>
        <p:spPr>
          <a:xfrm>
            <a:off x="777240" y="3273552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human judgment with AI orchestration to redesign SAP roles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fraction of the traditional timeline.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things you need to begin your AI-assisted role redesign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48640" y="1371600"/>
            <a:ext cx="246888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54864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1463040" y="1572768"/>
            <a:ext cx="640080" cy="64008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2" name="Text 9"/>
          <p:cNvSpPr/>
          <p:nvPr/>
        </p:nvSpPr>
        <p:spPr>
          <a:xfrm>
            <a:off x="1463040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776" y="2331720"/>
            <a:ext cx="292608" cy="29260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8640" y="26974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MTC Skopos with SAP Data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713232" y="3063240"/>
            <a:ext cx="21396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the portable application and load your SAP authorization data. No servers, no installation required.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3337560" y="1371600"/>
            <a:ext cx="246888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7" name="Shape 13"/>
          <p:cNvSpPr/>
          <p:nvPr/>
        </p:nvSpPr>
        <p:spPr>
          <a:xfrm>
            <a:off x="333756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8" name="Shape 14"/>
          <p:cNvSpPr/>
          <p:nvPr/>
        </p:nvSpPr>
        <p:spPr>
          <a:xfrm>
            <a:off x="4251960" y="1572768"/>
            <a:ext cx="640080" cy="64008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9" name="Text 15"/>
          <p:cNvSpPr/>
          <p:nvPr/>
        </p:nvSpPr>
        <p:spPr>
          <a:xfrm>
            <a:off x="4251960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5696" y="2331720"/>
            <a:ext cx="292608" cy="292608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337560" y="26974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MCP-Compatible AI Client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3502152" y="3063240"/>
            <a:ext cx="21396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Code, Claude Desktop, or any MCP-compatible client to orchestrate the redesign workflow.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6126480" y="1371600"/>
            <a:ext cx="246888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4" name="Shape 19"/>
          <p:cNvSpPr/>
          <p:nvPr/>
        </p:nvSpPr>
        <p:spPr>
          <a:xfrm>
            <a:off x="612648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5" name="Shape 20"/>
          <p:cNvSpPr/>
          <p:nvPr/>
        </p:nvSpPr>
        <p:spPr>
          <a:xfrm>
            <a:off x="7040880" y="1572768"/>
            <a:ext cx="640080" cy="64008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6" name="Text 21"/>
          <p:cNvSpPr/>
          <p:nvPr/>
        </p:nvSpPr>
        <p:spPr>
          <a:xfrm>
            <a:off x="7040880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4616" y="2331720"/>
            <a:ext cx="292608" cy="292608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126480" y="26974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Design Template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6291072" y="3063240"/>
            <a:ext cx="21396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owners provide the functional blueprint: org structure, task assignments, process ownership.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3" name="Image 0" descr="/mnt/c/_dev/MTC_Skopos/Ai Role Designer/unpacked/ppt/media/image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6" name="Image 1" descr="/mnt/c/_dev/MTC_Skopos/Ai Role Designer/unpacked/ppt/media/image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7" name="Text 3"/>
          <p:cNvSpPr/>
          <p:nvPr/>
        </p:nvSpPr>
        <p:spPr>
          <a:xfrm>
            <a:off x="914400" y="91440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Ready to Redesign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Your SAP Roles?</a:t>
            </a:r>
            <a:endParaRPr lang="en-US" sz="4000" dirty="0"/>
          </a:p>
        </p:txBody>
      </p:sp>
      <p:sp>
        <p:nvSpPr>
          <p:cNvPr id="8" name="Text 4"/>
          <p:cNvSpPr/>
          <p:nvPr/>
        </p:nvSpPr>
        <p:spPr>
          <a:xfrm>
            <a:off x="1371600" y="246888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0D8E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your free 14-day trial. Load SAP data, connect MCP,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D0D8E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and orchestrate AI-assisted role redesign in weeks, not months.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914400" y="422452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A8EA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mtcskopos.com  •  info@meylan-tc.com  •  Meylan Technologies &amp; Consulting, Geneva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Role Redesign: A 4-Phase Marathon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11-22 weeks minimum, with each iteration costing days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02920" y="146304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1120140" y="1645920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3584" y="1764792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2920" y="2377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1500" dirty="0"/>
          </a:p>
        </p:txBody>
      </p:sp>
      <p:sp>
        <p:nvSpPr>
          <p:cNvPr id="13" name="Shape 9"/>
          <p:cNvSpPr/>
          <p:nvPr/>
        </p:nvSpPr>
        <p:spPr>
          <a:xfrm>
            <a:off x="914400" y="2697480"/>
            <a:ext cx="1005840" cy="274320"/>
          </a:xfrm>
          <a:prstGeom prst="roundRect">
            <a:avLst>
              <a:gd name="adj" fmla="val 16667"/>
            </a:avLst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4" name="Text 10"/>
          <p:cNvSpPr/>
          <p:nvPr/>
        </p:nvSpPr>
        <p:spPr>
          <a:xfrm>
            <a:off x="914400" y="26974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2-4 wks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612648" y="3063240"/>
            <a:ext cx="16093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process interviews, functional documentation</a:t>
            </a:r>
            <a:endParaRPr lang="en-US" sz="95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440" y="2423160"/>
            <a:ext cx="182880" cy="18288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2606040" y="146304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8" name="Shape 13"/>
          <p:cNvSpPr/>
          <p:nvPr/>
        </p:nvSpPr>
        <p:spPr>
          <a:xfrm>
            <a:off x="3223260" y="1645920"/>
            <a:ext cx="594360" cy="594360"/>
          </a:xfrm>
          <a:prstGeom prst="ellipse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6704" y="1764792"/>
            <a:ext cx="347472" cy="34747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2606040" y="2377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500" dirty="0"/>
          </a:p>
        </p:txBody>
      </p:sp>
      <p:sp>
        <p:nvSpPr>
          <p:cNvPr id="21" name="Shape 15"/>
          <p:cNvSpPr/>
          <p:nvPr/>
        </p:nvSpPr>
        <p:spPr>
          <a:xfrm>
            <a:off x="3017520" y="2697480"/>
            <a:ext cx="1005840" cy="274320"/>
          </a:xfrm>
          <a:prstGeom prst="roundRect">
            <a:avLst>
              <a:gd name="adj" fmla="val 16667"/>
            </a:avLst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2" name="Text 16"/>
          <p:cNvSpPr/>
          <p:nvPr/>
        </p:nvSpPr>
        <p:spPr>
          <a:xfrm>
            <a:off x="3017520" y="26974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3-6 wks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2715768" y="3063240"/>
            <a:ext cx="16093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mapping with transaction usage analysis</a:t>
            </a:r>
            <a:endParaRPr lang="en-US" sz="95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0560" y="2423160"/>
            <a:ext cx="182880" cy="182880"/>
          </a:xfrm>
          <a:prstGeom prst="rect">
            <a:avLst/>
          </a:prstGeom>
        </p:spPr>
      </p:pic>
      <p:sp>
        <p:nvSpPr>
          <p:cNvPr id="25" name="Shape 18"/>
          <p:cNvSpPr/>
          <p:nvPr/>
        </p:nvSpPr>
        <p:spPr>
          <a:xfrm>
            <a:off x="4709160" y="146304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6" name="Shape 19"/>
          <p:cNvSpPr/>
          <p:nvPr/>
        </p:nvSpPr>
        <p:spPr>
          <a:xfrm>
            <a:off x="5326380" y="1645920"/>
            <a:ext cx="594360" cy="594360"/>
          </a:xfrm>
          <a:prstGeom prst="ellipse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9824" y="1764792"/>
            <a:ext cx="347472" cy="347472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4709160" y="2377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500" dirty="0"/>
          </a:p>
        </p:txBody>
      </p:sp>
      <p:sp>
        <p:nvSpPr>
          <p:cNvPr id="29" name="Shape 21"/>
          <p:cNvSpPr/>
          <p:nvPr/>
        </p:nvSpPr>
        <p:spPr>
          <a:xfrm>
            <a:off x="5120640" y="2697480"/>
            <a:ext cx="1005840" cy="274320"/>
          </a:xfrm>
          <a:prstGeom prst="roundRect">
            <a:avLst>
              <a:gd name="adj" fmla="val 16667"/>
            </a:avLst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0" name="Text 22"/>
          <p:cNvSpPr/>
          <p:nvPr/>
        </p:nvSpPr>
        <p:spPr>
          <a:xfrm>
            <a:off x="5120640" y="26974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2-4 wks</a:t>
            </a:r>
            <a:endParaRPr lang="en-US" sz="1100" dirty="0"/>
          </a:p>
        </p:txBody>
      </p:sp>
      <p:sp>
        <p:nvSpPr>
          <p:cNvPr id="31" name="Text 23"/>
          <p:cNvSpPr/>
          <p:nvPr/>
        </p:nvSpPr>
        <p:spPr>
          <a:xfrm>
            <a:off x="4818888" y="3063240"/>
            <a:ext cx="16093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 conflict simulation and remediation</a:t>
            </a:r>
            <a:endParaRPr lang="en-US" sz="950" dirty="0"/>
          </a:p>
        </p:txBody>
      </p:sp>
      <p:pic>
        <p:nvPicPr>
          <p:cNvPr id="32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0" y="2423160"/>
            <a:ext cx="182880" cy="182880"/>
          </a:xfrm>
          <a:prstGeom prst="rect">
            <a:avLst/>
          </a:prstGeom>
        </p:spPr>
      </p:pic>
      <p:sp>
        <p:nvSpPr>
          <p:cNvPr id="33" name="Shape 24"/>
          <p:cNvSpPr/>
          <p:nvPr/>
        </p:nvSpPr>
        <p:spPr>
          <a:xfrm>
            <a:off x="6812280" y="146304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34" name="Shape 25"/>
          <p:cNvSpPr/>
          <p:nvPr/>
        </p:nvSpPr>
        <p:spPr>
          <a:xfrm>
            <a:off x="7429500" y="1645920"/>
            <a:ext cx="594360" cy="594360"/>
          </a:xfrm>
          <a:prstGeom prst="ellipse">
            <a:avLst/>
          </a:prstGeom>
          <a:solidFill>
            <a:srgbClr val="6C90BF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35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2944" y="1764792"/>
            <a:ext cx="347472" cy="347472"/>
          </a:xfrm>
          <a:prstGeom prst="rect">
            <a:avLst/>
          </a:prstGeom>
        </p:spPr>
      </p:pic>
      <p:sp>
        <p:nvSpPr>
          <p:cNvPr id="36" name="Text 26"/>
          <p:cNvSpPr/>
          <p:nvPr/>
        </p:nvSpPr>
        <p:spPr>
          <a:xfrm>
            <a:off x="6812280" y="23774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500" dirty="0"/>
          </a:p>
        </p:txBody>
      </p:sp>
      <p:sp>
        <p:nvSpPr>
          <p:cNvPr id="37" name="Shape 27"/>
          <p:cNvSpPr/>
          <p:nvPr/>
        </p:nvSpPr>
        <p:spPr>
          <a:xfrm>
            <a:off x="7223760" y="2697480"/>
            <a:ext cx="1005840" cy="274320"/>
          </a:xfrm>
          <a:prstGeom prst="roundRect">
            <a:avLst>
              <a:gd name="adj" fmla="val 16667"/>
            </a:avLst>
          </a:prstGeom>
          <a:solidFill>
            <a:srgbClr val="FEE2E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8" name="Text 28"/>
          <p:cNvSpPr/>
          <p:nvPr/>
        </p:nvSpPr>
        <p:spPr>
          <a:xfrm>
            <a:off x="7223760" y="26974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4-8 wks</a:t>
            </a:r>
            <a:endParaRPr lang="en-US" sz="1100" dirty="0"/>
          </a:p>
        </p:txBody>
      </p:sp>
      <p:sp>
        <p:nvSpPr>
          <p:cNvPr id="39" name="Text 29"/>
          <p:cNvSpPr/>
          <p:nvPr/>
        </p:nvSpPr>
        <p:spPr>
          <a:xfrm>
            <a:off x="6922008" y="3063240"/>
            <a:ext cx="16093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PFCG role creation and user assignment</a:t>
            </a:r>
            <a:endParaRPr lang="en-US" sz="950" dirty="0"/>
          </a:p>
        </p:txBody>
      </p:sp>
      <p:sp>
        <p:nvSpPr>
          <p:cNvPr id="40" name="Shape 30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41" name="Shape 31"/>
          <p:cNvSpPr/>
          <p:nvPr/>
        </p:nvSpPr>
        <p:spPr>
          <a:xfrm>
            <a:off x="457200" y="3931920"/>
            <a:ext cx="45720" cy="45720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42" name="Text 32"/>
          <p:cNvSpPr/>
          <p:nvPr/>
        </p:nvSpPr>
        <p:spPr>
          <a:xfrm>
            <a:off x="640080" y="39319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"The bottleneck isn't knowledge. It's iteration speed."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AI Role Designer Works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Seven-step workflow combining human judgment with AI orchestration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48640" y="1371600"/>
            <a:ext cx="246888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54864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1440180" y="1572768"/>
            <a:ext cx="685800" cy="6858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1056" y="1719072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8640" y="237744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1-2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548640" y="257860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&amp; Configure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713232" y="2971800"/>
            <a:ext cx="213969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AI to MTC Skopos via MCP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functional design template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actual system data</a:t>
            </a:r>
            <a:endParaRPr lang="en-US" sz="100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6956" y="2606040"/>
            <a:ext cx="201168" cy="201168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3337560" y="1371600"/>
            <a:ext cx="246888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8" name="Shape 13"/>
          <p:cNvSpPr/>
          <p:nvPr/>
        </p:nvSpPr>
        <p:spPr>
          <a:xfrm>
            <a:off x="3337560" y="1371600"/>
            <a:ext cx="2468880" cy="45720"/>
          </a:xfrm>
          <a:prstGeom prst="rect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9" name="Shape 14"/>
          <p:cNvSpPr/>
          <p:nvPr/>
        </p:nvSpPr>
        <p:spPr>
          <a:xfrm>
            <a:off x="4229100" y="1572768"/>
            <a:ext cx="685800" cy="685800"/>
          </a:xfrm>
          <a:prstGeom prst="ellipse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9976" y="1719072"/>
            <a:ext cx="384048" cy="38404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3337560" y="237744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3-5</a:t>
            </a:r>
            <a:endParaRPr lang="en-US" sz="900" dirty="0"/>
          </a:p>
        </p:txBody>
      </p:sp>
      <p:sp>
        <p:nvSpPr>
          <p:cNvPr id="22" name="Text 16"/>
          <p:cNvSpPr/>
          <p:nvPr/>
        </p:nvSpPr>
        <p:spPr>
          <a:xfrm>
            <a:off x="3337560" y="257860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&amp; Simulate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3502152" y="2971800"/>
            <a:ext cx="213969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generates role concepts from usage data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 SAP role tables (AGR_*)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full SoD risk analysis &amp; remediation</a:t>
            </a:r>
            <a:endParaRPr lang="en-US" sz="100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5876" y="2606040"/>
            <a:ext cx="201168" cy="201168"/>
          </a:xfrm>
          <a:prstGeom prst="rect">
            <a:avLst/>
          </a:prstGeom>
        </p:spPr>
      </p:pic>
      <p:sp>
        <p:nvSpPr>
          <p:cNvPr id="25" name="Shape 18"/>
          <p:cNvSpPr/>
          <p:nvPr/>
        </p:nvSpPr>
        <p:spPr>
          <a:xfrm>
            <a:off x="6126480" y="1371600"/>
            <a:ext cx="246888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6" name="Shape 19"/>
          <p:cNvSpPr/>
          <p:nvPr/>
        </p:nvSpPr>
        <p:spPr>
          <a:xfrm>
            <a:off x="6126480" y="1371600"/>
            <a:ext cx="2468880" cy="45720"/>
          </a:xfrm>
          <a:prstGeom prst="rect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7" name="Shape 20"/>
          <p:cNvSpPr/>
          <p:nvPr/>
        </p:nvSpPr>
        <p:spPr>
          <a:xfrm>
            <a:off x="7018020" y="1572768"/>
            <a:ext cx="685800" cy="685800"/>
          </a:xfrm>
          <a:prstGeom prst="ellipse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8896" y="1719072"/>
            <a:ext cx="384048" cy="384048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6126480" y="237744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6-7</a:t>
            </a:r>
            <a:endParaRPr lang="en-US" sz="900" dirty="0"/>
          </a:p>
        </p:txBody>
      </p:sp>
      <p:sp>
        <p:nvSpPr>
          <p:cNvPr id="30" name="Text 22"/>
          <p:cNvSpPr/>
          <p:nvPr/>
        </p:nvSpPr>
        <p:spPr>
          <a:xfrm>
            <a:off x="6126480" y="257860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&amp; Export</a:t>
            </a:r>
            <a:endParaRPr lang="en-US" sz="1400" dirty="0"/>
          </a:p>
        </p:txBody>
      </p:sp>
      <p:sp>
        <p:nvSpPr>
          <p:cNvPr id="31" name="Text 23"/>
          <p:cNvSpPr/>
          <p:nvPr/>
        </p:nvSpPr>
        <p:spPr>
          <a:xfrm>
            <a:off x="6291072" y="2971800"/>
            <a:ext cx="213969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until business satisfaction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for PFCG build or automate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completeness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Under the Hood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specialized agent pipeline, not generic AI assistance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57200" y="137160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457200" y="1371600"/>
            <a:ext cx="45720" cy="5029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640080" y="1449324"/>
            <a:ext cx="347472" cy="347472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088" y="1513332"/>
            <a:ext cx="219456" cy="21945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143000" y="13716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Redesign Agent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3200400" y="137160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Orchestrator: produces user-role matrix, single role design, stakeholder presentations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457200" y="196596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6" name="Shape 12"/>
          <p:cNvSpPr/>
          <p:nvPr/>
        </p:nvSpPr>
        <p:spPr>
          <a:xfrm>
            <a:off x="457200" y="1965960"/>
            <a:ext cx="45720" cy="502920"/>
          </a:xfrm>
          <a:prstGeom prst="rect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7" name="Shape 13"/>
          <p:cNvSpPr/>
          <p:nvPr/>
        </p:nvSpPr>
        <p:spPr>
          <a:xfrm>
            <a:off x="640080" y="2043684"/>
            <a:ext cx="347472" cy="347472"/>
          </a:xfrm>
          <a:prstGeom prst="ellipse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" y="2107692"/>
            <a:ext cx="219456" cy="21945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143000" y="196596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Rebuild Simulation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3200400" y="196596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realistic SAP role tables with full authorization object/field/value data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457200" y="256032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2" name="Shape 17"/>
          <p:cNvSpPr/>
          <p:nvPr/>
        </p:nvSpPr>
        <p:spPr>
          <a:xfrm>
            <a:off x="457200" y="2560320"/>
            <a:ext cx="45720" cy="502920"/>
          </a:xfrm>
          <a:prstGeom prst="rect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3" name="Shape 18"/>
          <p:cNvSpPr/>
          <p:nvPr/>
        </p:nvSpPr>
        <p:spPr>
          <a:xfrm>
            <a:off x="640080" y="2638044"/>
            <a:ext cx="347472" cy="347472"/>
          </a:xfrm>
          <a:prstGeom prst="ellipse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088" y="2702052"/>
            <a:ext cx="219456" cy="219456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143000" y="25603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 Root Cause</a:t>
            </a:r>
            <a:endParaRPr lang="en-US" sz="1200" dirty="0"/>
          </a:p>
        </p:txBody>
      </p:sp>
      <p:sp>
        <p:nvSpPr>
          <p:cNvPr id="26" name="Text 20"/>
          <p:cNvSpPr/>
          <p:nvPr/>
        </p:nvSpPr>
        <p:spPr>
          <a:xfrm>
            <a:off x="3200400" y="256032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Classifies remaining risks by remediation type: self-conflicting or separable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457200" y="315468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8" name="Shape 22"/>
          <p:cNvSpPr/>
          <p:nvPr/>
        </p:nvSpPr>
        <p:spPr>
          <a:xfrm>
            <a:off x="457200" y="3154680"/>
            <a:ext cx="45720" cy="502920"/>
          </a:xfrm>
          <a:prstGeom prst="rect">
            <a:avLst/>
          </a:prstGeom>
          <a:solidFill>
            <a:srgbClr val="6C90BF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9" name="Shape 23"/>
          <p:cNvSpPr/>
          <p:nvPr/>
        </p:nvSpPr>
        <p:spPr>
          <a:xfrm>
            <a:off x="640080" y="3232404"/>
            <a:ext cx="347472" cy="347472"/>
          </a:xfrm>
          <a:prstGeom prst="ellipse">
            <a:avLst/>
          </a:prstGeom>
          <a:solidFill>
            <a:srgbClr val="6C90BF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088" y="3296412"/>
            <a:ext cx="219456" cy="219456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1143000" y="31546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SoD-Free Design</a:t>
            </a:r>
            <a:endParaRPr lang="en-US" sz="1200" dirty="0"/>
          </a:p>
        </p:txBody>
      </p:sp>
      <p:sp>
        <p:nvSpPr>
          <p:cNvPr id="32" name="Text 25"/>
          <p:cNvSpPr/>
          <p:nvPr/>
        </p:nvSpPr>
        <p:spPr>
          <a:xfrm>
            <a:off x="3200400" y="315468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Systematically eliminates separable conflicts through domain-specific splits</a:t>
            </a:r>
            <a:endParaRPr lang="en-US" sz="1000" dirty="0"/>
          </a:p>
        </p:txBody>
      </p:sp>
      <p:sp>
        <p:nvSpPr>
          <p:cNvPr id="33" name="Shape 26"/>
          <p:cNvSpPr/>
          <p:nvPr/>
        </p:nvSpPr>
        <p:spPr>
          <a:xfrm>
            <a:off x="457200" y="374904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34" name="Shape 27"/>
          <p:cNvSpPr/>
          <p:nvPr/>
        </p:nvSpPr>
        <p:spPr>
          <a:xfrm>
            <a:off x="457200" y="3749040"/>
            <a:ext cx="45720" cy="502920"/>
          </a:xfrm>
          <a:prstGeom prst="rect">
            <a:avLst/>
          </a:prstGeom>
          <a:solidFill>
            <a:srgbClr val="7DA0CC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5" name="Shape 28"/>
          <p:cNvSpPr/>
          <p:nvPr/>
        </p:nvSpPr>
        <p:spPr>
          <a:xfrm>
            <a:off x="640080" y="3826764"/>
            <a:ext cx="347472" cy="347472"/>
          </a:xfrm>
          <a:prstGeom prst="ellipse">
            <a:avLst/>
          </a:prstGeom>
          <a:solidFill>
            <a:srgbClr val="7DA0CC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4088" y="3890772"/>
            <a:ext cx="219456" cy="219456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1143000" y="37490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Completeness Check</a:t>
            </a:r>
            <a:endParaRPr lang="en-US" sz="1200" dirty="0"/>
          </a:p>
        </p:txBody>
      </p:sp>
      <p:sp>
        <p:nvSpPr>
          <p:cNvPr id="38" name="Text 30"/>
          <p:cNvSpPr/>
          <p:nvPr/>
        </p:nvSpPr>
        <p:spPr>
          <a:xfrm>
            <a:off x="3200400" y="374904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 users to composites, detects gaps, validates 100% transaction coverage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Iteration Loop: Why Speed Matters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iterations enable better designs, not just faster delivery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57200" y="137160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457200" y="1371600"/>
            <a:ext cx="45720" cy="146304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Text 8"/>
          <p:cNvSpPr/>
          <p:nvPr/>
        </p:nvSpPr>
        <p:spPr>
          <a:xfrm>
            <a:off x="640080" y="137160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10-15</a:t>
            </a:r>
            <a:endParaRPr lang="en-US" sz="5200" dirty="0">
              <a:solidFill>
                <a:srgbClr val="364981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640080" y="21031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per AI-powered iteration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846320" y="137160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4" name="Shape 11"/>
          <p:cNvSpPr/>
          <p:nvPr/>
        </p:nvSpPr>
        <p:spPr>
          <a:xfrm>
            <a:off x="4846320" y="1371600"/>
            <a:ext cx="45720" cy="1463040"/>
          </a:xfrm>
          <a:prstGeom prst="rect">
            <a:avLst/>
          </a:prstGeom>
          <a:solidFill>
            <a:schemeClr val="tx1"/>
          </a:solidFill>
          <a:ln/>
        </p:spPr>
        <p:txBody>
          <a:bodyPr/>
          <a:lstStyle/>
          <a:p>
            <a:endParaRPr lang="en-CH" dirty="0"/>
          </a:p>
        </p:txBody>
      </p:sp>
      <p:sp>
        <p:nvSpPr>
          <p:cNvPr id="15" name="Text 12"/>
          <p:cNvSpPr/>
          <p:nvPr/>
        </p:nvSpPr>
        <p:spPr>
          <a:xfrm>
            <a:off x="5029200" y="137160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2-3</a:t>
            </a:r>
            <a:endParaRPr lang="en-US" sz="5200" dirty="0"/>
          </a:p>
        </p:txBody>
      </p:sp>
      <p:sp>
        <p:nvSpPr>
          <p:cNvPr id="16" name="Text 13"/>
          <p:cNvSpPr/>
          <p:nvPr/>
        </p:nvSpPr>
        <p:spPr>
          <a:xfrm>
            <a:off x="5029200" y="21031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per manual consulting iteration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548640" y="30632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rigorous quality assurance through rapid iteration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548640" y="33832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multiple design alternatives within the same timeline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548640" y="37033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Cross-domain access validation at every step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548640" y="40233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r>
              <a:rPr lang="en-US" sz="1200" b="1" dirty="0">
                <a:solidFill>
                  <a:srgbClr val="3FA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Superior outcomes without extending project timelines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457200" y="4407408"/>
            <a:ext cx="5029200" cy="45720"/>
          </a:xfrm>
          <a:prstGeom prst="rect">
            <a:avLst/>
          </a:prstGeom>
          <a:solidFill>
            <a:srgbClr val="364981">
              <a:alpha val="50000"/>
            </a:srgbClr>
          </a:solidFill>
          <a:ln/>
        </p:spPr>
        <p:txBody>
          <a:bodyPr/>
          <a:lstStyle/>
          <a:p>
            <a:endParaRPr lang="en-C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Stays Human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decisions remain with people, not algorithms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57200" y="1371600"/>
            <a:ext cx="3931920" cy="1280160"/>
          </a:xfrm>
          <a:prstGeom prst="rect">
            <a:avLst/>
          </a:prstGeom>
          <a:solidFill>
            <a:srgbClr val="E8EDF5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457200" y="1371600"/>
            <a:ext cx="45720" cy="128016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640080" y="1554480"/>
            <a:ext cx="457200" cy="4572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645920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280160" y="153619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Design Decisions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1280160" y="190195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Organizational structure, task mapping, and business process ownership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4754880" y="1371600"/>
            <a:ext cx="3931920" cy="1280160"/>
          </a:xfrm>
          <a:prstGeom prst="rect">
            <a:avLst/>
          </a:prstGeom>
          <a:solidFill>
            <a:srgbClr val="E8EDF5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6" name="Shape 12"/>
          <p:cNvSpPr/>
          <p:nvPr/>
        </p:nvSpPr>
        <p:spPr>
          <a:xfrm>
            <a:off x="4754880" y="1371600"/>
            <a:ext cx="45720" cy="1280160"/>
          </a:xfrm>
          <a:prstGeom prst="rect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7" name="Shape 13"/>
          <p:cNvSpPr/>
          <p:nvPr/>
        </p:nvSpPr>
        <p:spPr>
          <a:xfrm>
            <a:off x="4937760" y="1554480"/>
            <a:ext cx="457200" cy="457200"/>
          </a:xfrm>
          <a:prstGeom prst="ellipse">
            <a:avLst/>
          </a:prstGeom>
          <a:solidFill>
            <a:srgbClr val="4A6FA5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1645920"/>
            <a:ext cx="274320" cy="2743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577840" y="153619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Appetite Judgments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5577840" y="190195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accept residual risk vs. when to restructure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457200" y="2880360"/>
            <a:ext cx="3931920" cy="1280160"/>
          </a:xfrm>
          <a:prstGeom prst="rect">
            <a:avLst/>
          </a:prstGeom>
          <a:solidFill>
            <a:srgbClr val="E8EDF5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2" name="Shape 17"/>
          <p:cNvSpPr/>
          <p:nvPr/>
        </p:nvSpPr>
        <p:spPr>
          <a:xfrm>
            <a:off x="457200" y="2880360"/>
            <a:ext cx="45720" cy="1280160"/>
          </a:xfrm>
          <a:prstGeom prst="rect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3" name="Shape 18"/>
          <p:cNvSpPr/>
          <p:nvPr/>
        </p:nvSpPr>
        <p:spPr>
          <a:xfrm>
            <a:off x="640080" y="3063240"/>
            <a:ext cx="457200" cy="457200"/>
          </a:xfrm>
          <a:prstGeom prst="ellipse">
            <a:avLst/>
          </a:prstGeom>
          <a:solidFill>
            <a:srgbClr val="5B80B2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154680"/>
            <a:ext cx="274320" cy="27432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280160" y="304495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Validation</a:t>
            </a:r>
            <a:endParaRPr lang="en-US" sz="1300" dirty="0"/>
          </a:p>
        </p:txBody>
      </p:sp>
      <p:sp>
        <p:nvSpPr>
          <p:cNvPr id="26" name="Text 20"/>
          <p:cNvSpPr/>
          <p:nvPr/>
        </p:nvSpPr>
        <p:spPr>
          <a:xfrm>
            <a:off x="1280160" y="341071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completeness, verify operational requirements are met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4754880" y="2880360"/>
            <a:ext cx="3931920" cy="1280160"/>
          </a:xfrm>
          <a:prstGeom prst="rect">
            <a:avLst/>
          </a:prstGeom>
          <a:solidFill>
            <a:srgbClr val="E8EDF5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8" name="Shape 22"/>
          <p:cNvSpPr/>
          <p:nvPr/>
        </p:nvSpPr>
        <p:spPr>
          <a:xfrm>
            <a:off x="4754880" y="2880360"/>
            <a:ext cx="45720" cy="1280160"/>
          </a:xfrm>
          <a:prstGeom prst="rect">
            <a:avLst/>
          </a:prstGeom>
          <a:solidFill>
            <a:srgbClr val="6C90BF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9" name="Shape 23"/>
          <p:cNvSpPr/>
          <p:nvPr/>
        </p:nvSpPr>
        <p:spPr>
          <a:xfrm>
            <a:off x="4937760" y="3063240"/>
            <a:ext cx="457200" cy="457200"/>
          </a:xfrm>
          <a:prstGeom prst="ellipse">
            <a:avLst/>
          </a:prstGeom>
          <a:solidFill>
            <a:srgbClr val="6C90BF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3154680"/>
            <a:ext cx="274320" cy="27432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577840" y="304495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Management</a:t>
            </a:r>
            <a:endParaRPr lang="en-US" sz="1300" dirty="0"/>
          </a:p>
        </p:txBody>
      </p:sp>
      <p:sp>
        <p:nvSpPr>
          <p:cNvPr id="32" name="Text 25"/>
          <p:cNvSpPr/>
          <p:nvPr/>
        </p:nvSpPr>
        <p:spPr>
          <a:xfrm>
            <a:off x="5577840" y="3410712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communication, training, and organizational readiness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Architecture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three-component system with MCP orchestration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828800" y="1389387"/>
            <a:ext cx="237744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1828800" y="1389387"/>
            <a:ext cx="237744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2674620" y="1617987"/>
            <a:ext cx="685800" cy="6858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5496" y="1764291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828800" y="2440947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Client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1828800" y="2687835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/ Claude Code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1965960" y="2989587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Orchestrates the entire workflow using specialized agents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4937762" y="1389387"/>
            <a:ext cx="237744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8" name="Shape 13"/>
          <p:cNvSpPr/>
          <p:nvPr/>
        </p:nvSpPr>
        <p:spPr>
          <a:xfrm>
            <a:off x="4937762" y="1389387"/>
            <a:ext cx="237744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9" name="Shape 14"/>
          <p:cNvSpPr/>
          <p:nvPr/>
        </p:nvSpPr>
        <p:spPr>
          <a:xfrm>
            <a:off x="5783582" y="1617987"/>
            <a:ext cx="685800" cy="68580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4458" y="1764291"/>
            <a:ext cx="384048" cy="38404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4937762" y="2440947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MTC Skopos MCP</a:t>
            </a:r>
            <a:endParaRPr lang="en-US" sz="1500" dirty="0"/>
          </a:p>
        </p:txBody>
      </p:sp>
      <p:sp>
        <p:nvSpPr>
          <p:cNvPr id="22" name="Text 16"/>
          <p:cNvSpPr/>
          <p:nvPr/>
        </p:nvSpPr>
        <p:spPr>
          <a:xfrm>
            <a:off x="4937762" y="2687835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Analysis Engine</a:t>
            </a:r>
            <a:endParaRPr lang="en-US" sz="1000" dirty="0"/>
          </a:p>
        </p:txBody>
      </p:sp>
      <p:sp>
        <p:nvSpPr>
          <p:cNvPr id="23" name="Text 17"/>
          <p:cNvSpPr/>
          <p:nvPr/>
        </p:nvSpPr>
        <p:spPr>
          <a:xfrm>
            <a:off x="5074922" y="2989587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risk analysis, usage data, simulation engine via MCP</a:t>
            </a:r>
            <a:endParaRPr lang="en-US" sz="950" dirty="0"/>
          </a:p>
        </p:txBody>
      </p:sp>
      <p:sp>
        <p:nvSpPr>
          <p:cNvPr id="32" name="Shape 24"/>
          <p:cNvSpPr/>
          <p:nvPr/>
        </p:nvSpPr>
        <p:spPr>
          <a:xfrm>
            <a:off x="1828800" y="3840480"/>
            <a:ext cx="5486400" cy="347472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3" name="Text 25"/>
          <p:cNvSpPr/>
          <p:nvPr/>
        </p:nvSpPr>
        <p:spPr>
          <a:xfrm>
            <a:off x="1828800" y="3840480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Connected via Model Context Protocol (MCP)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Example: 3,500 Users, 12 Departments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7,200+ SoD conflicts to zero in 3 weeks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457200" y="137160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457200" y="1371600"/>
            <a:ext cx="256032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Shape 8"/>
          <p:cNvSpPr/>
          <p:nvPr/>
        </p:nvSpPr>
        <p:spPr>
          <a:xfrm>
            <a:off x="1440180" y="1572768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3624" y="1691640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720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</a:t>
            </a:r>
            <a:endParaRPr lang="en-US" sz="1600" dirty="0"/>
          </a:p>
        </p:txBody>
      </p:sp>
      <p:sp>
        <p:nvSpPr>
          <p:cNvPr id="14" name="Shape 10"/>
          <p:cNvSpPr/>
          <p:nvPr/>
        </p:nvSpPr>
        <p:spPr>
          <a:xfrm>
            <a:off x="777240" y="2651760"/>
            <a:ext cx="192024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15" name="Text 11"/>
          <p:cNvSpPr/>
          <p:nvPr/>
        </p:nvSpPr>
        <p:spPr>
          <a:xfrm>
            <a:off x="621792" y="2743200"/>
            <a:ext cx="22311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design template populated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580+ transactions classified across 12 profiles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 zero-usage transactions flagged for removal</a:t>
            </a:r>
            <a:endParaRPr lang="en-US" sz="100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4096" y="2606040"/>
            <a:ext cx="201168" cy="201168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3291840" y="137160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8" name="Shape 13"/>
          <p:cNvSpPr/>
          <p:nvPr/>
        </p:nvSpPr>
        <p:spPr>
          <a:xfrm>
            <a:off x="3291840" y="1371600"/>
            <a:ext cx="256032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9" name="Shape 14"/>
          <p:cNvSpPr/>
          <p:nvPr/>
        </p:nvSpPr>
        <p:spPr>
          <a:xfrm>
            <a:off x="4274820" y="1572768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8264" y="1691640"/>
            <a:ext cx="347472" cy="347472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329184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2</a:t>
            </a:r>
            <a:endParaRPr lang="en-US" sz="1600" dirty="0"/>
          </a:p>
        </p:txBody>
      </p:sp>
      <p:sp>
        <p:nvSpPr>
          <p:cNvPr id="22" name="Shape 16"/>
          <p:cNvSpPr/>
          <p:nvPr/>
        </p:nvSpPr>
        <p:spPr>
          <a:xfrm>
            <a:off x="3611880" y="2651760"/>
            <a:ext cx="192024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23" name="Text 17"/>
          <p:cNvSpPr/>
          <p:nvPr/>
        </p:nvSpPr>
        <p:spPr>
          <a:xfrm>
            <a:off x="3456432" y="2743200"/>
            <a:ext cx="22311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120+ core single roles + 28 addon roles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High/Critical conflicts: 2,100 → 34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simulation: only 8 remain</a:t>
            </a:r>
            <a:endParaRPr lang="en-US" sz="100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8736" y="2606040"/>
            <a:ext cx="201168" cy="201168"/>
          </a:xfrm>
          <a:prstGeom prst="rect">
            <a:avLst/>
          </a:prstGeom>
        </p:spPr>
      </p:pic>
      <p:sp>
        <p:nvSpPr>
          <p:cNvPr id="25" name="Shape 18"/>
          <p:cNvSpPr/>
          <p:nvPr/>
        </p:nvSpPr>
        <p:spPr>
          <a:xfrm>
            <a:off x="6126480" y="1371600"/>
            <a:ext cx="256032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6" name="Shape 19"/>
          <p:cNvSpPr/>
          <p:nvPr/>
        </p:nvSpPr>
        <p:spPr>
          <a:xfrm>
            <a:off x="6126480" y="1371600"/>
            <a:ext cx="256032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7" name="Shape 20"/>
          <p:cNvSpPr/>
          <p:nvPr/>
        </p:nvSpPr>
        <p:spPr>
          <a:xfrm>
            <a:off x="7109460" y="1572768"/>
            <a:ext cx="594360" cy="594360"/>
          </a:xfrm>
          <a:prstGeom prst="ellipse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 dirty="0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32904" y="1691640"/>
            <a:ext cx="347472" cy="347472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6126480" y="22860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</a:t>
            </a:r>
            <a:endParaRPr lang="en-US" sz="1600" dirty="0"/>
          </a:p>
        </p:txBody>
      </p:sp>
      <p:sp>
        <p:nvSpPr>
          <p:cNvPr id="30" name="Shape 22"/>
          <p:cNvSpPr/>
          <p:nvPr/>
        </p:nvSpPr>
        <p:spPr>
          <a:xfrm>
            <a:off x="6446520" y="2651760"/>
            <a:ext cx="1920240" cy="0"/>
          </a:xfrm>
          <a:prstGeom prst="line">
            <a:avLst/>
          </a:prstGeom>
          <a:noFill/>
          <a:ln w="12700">
            <a:solidFill>
              <a:srgbClr val="D1D5DB"/>
            </a:solidFill>
            <a:prstDash val="solid"/>
          </a:ln>
        </p:spPr>
        <p:txBody>
          <a:bodyPr/>
          <a:lstStyle/>
          <a:p>
            <a:endParaRPr lang="en-CH"/>
          </a:p>
        </p:txBody>
      </p:sp>
      <p:sp>
        <p:nvSpPr>
          <p:cNvPr id="31" name="Text 23"/>
          <p:cNvSpPr/>
          <p:nvPr/>
        </p:nvSpPr>
        <p:spPr>
          <a:xfrm>
            <a:off x="6291072" y="2743200"/>
            <a:ext cx="22311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3,460 of 3,500 users at 100% coverage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 cases resolved, stakeholder sign-off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Final: zero High/Critical SoD conflicts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3" name="Text 1"/>
          <p:cNvSpPr/>
          <p:nvPr/>
        </p:nvSpPr>
        <p:spPr>
          <a:xfrm>
            <a:off x="548640" y="7315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C3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outcomes from AI-assisted role redesign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E2A4A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6" name="Text 4"/>
          <p:cNvSpPr/>
          <p:nvPr/>
        </p:nvSpPr>
        <p:spPr>
          <a:xfrm>
            <a:off x="457200" y="454456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Access Risk Analysis and Remediation for ERP Systems built for the AI era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4727448"/>
            <a:ext cx="6858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forward-thinking companies using MTC Skopos for comprehensive access risk</a:t>
            </a:r>
            <a:endParaRPr lang="en-US" sz="650" dirty="0"/>
          </a:p>
        </p:txBody>
      </p:sp>
      <p:pic>
        <p:nvPicPr>
          <p:cNvPr id="8" name="Image 0" descr="/mnt/c/_dev/MTC_Skopos/Ai Role Designer/unpacked/ppt/media/image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4572000"/>
            <a:ext cx="502920" cy="502920"/>
          </a:xfrm>
          <a:prstGeom prst="ellipse">
            <a:avLst/>
          </a:prstGeom>
        </p:spPr>
      </p:pic>
      <p:sp>
        <p:nvSpPr>
          <p:cNvPr id="9" name="Shape 6"/>
          <p:cNvSpPr/>
          <p:nvPr/>
        </p:nvSpPr>
        <p:spPr>
          <a:xfrm>
            <a:off x="548640" y="1371600"/>
            <a:ext cx="2468880" cy="2103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0" name="Shape 7"/>
          <p:cNvSpPr/>
          <p:nvPr/>
        </p:nvSpPr>
        <p:spPr>
          <a:xfrm>
            <a:off x="54864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1" name="Text 8"/>
          <p:cNvSpPr/>
          <p:nvPr/>
        </p:nvSpPr>
        <p:spPr>
          <a:xfrm>
            <a:off x="548640" y="150876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3,500</a:t>
            </a:r>
            <a:endParaRPr lang="en-US" sz="4400" dirty="0"/>
          </a:p>
        </p:txBody>
      </p:sp>
      <p:sp>
        <p:nvSpPr>
          <p:cNvPr id="12" name="Text 9"/>
          <p:cNvSpPr/>
          <p:nvPr/>
        </p:nvSpPr>
        <p:spPr>
          <a:xfrm>
            <a:off x="548640" y="22860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Redesigned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640080" y="2606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departments, full coverage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337560" y="1371600"/>
            <a:ext cx="2468880" cy="2103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15" name="Shape 12"/>
          <p:cNvSpPr/>
          <p:nvPr/>
        </p:nvSpPr>
        <p:spPr>
          <a:xfrm>
            <a:off x="333756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16" name="Text 13"/>
          <p:cNvSpPr/>
          <p:nvPr/>
        </p:nvSpPr>
        <p:spPr>
          <a:xfrm>
            <a:off x="3337560" y="150876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7,200+</a:t>
            </a:r>
            <a:endParaRPr lang="en-US" sz="4400" dirty="0">
              <a:solidFill>
                <a:srgbClr val="364981"/>
              </a:solidFill>
            </a:endParaRPr>
          </a:p>
        </p:txBody>
      </p:sp>
      <p:sp>
        <p:nvSpPr>
          <p:cNvPr id="17" name="Text 14"/>
          <p:cNvSpPr/>
          <p:nvPr/>
        </p:nvSpPr>
        <p:spPr>
          <a:xfrm>
            <a:off x="3337560" y="22860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Conflicts Resolved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3429000" y="2606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7,200+ to zero High/Critical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6126480" y="1371600"/>
            <a:ext cx="2468880" cy="21031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H"/>
          </a:p>
        </p:txBody>
      </p:sp>
      <p:sp>
        <p:nvSpPr>
          <p:cNvPr id="20" name="Shape 17"/>
          <p:cNvSpPr/>
          <p:nvPr/>
        </p:nvSpPr>
        <p:spPr>
          <a:xfrm>
            <a:off x="6126480" y="1371600"/>
            <a:ext cx="2468880" cy="45720"/>
          </a:xfrm>
          <a:prstGeom prst="rect">
            <a:avLst/>
          </a:prstGeom>
          <a:solidFill>
            <a:srgbClr val="364981"/>
          </a:solidFill>
          <a:ln/>
        </p:spPr>
        <p:txBody>
          <a:bodyPr/>
          <a:lstStyle/>
          <a:p>
            <a:endParaRPr lang="en-CH"/>
          </a:p>
        </p:txBody>
      </p:sp>
      <p:sp>
        <p:nvSpPr>
          <p:cNvPr id="21" name="Text 18"/>
          <p:cNvSpPr/>
          <p:nvPr/>
        </p:nvSpPr>
        <p:spPr>
          <a:xfrm>
            <a:off x="6126480" y="150876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364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wks</a:t>
            </a:r>
            <a:endParaRPr lang="en-US" sz="4400" dirty="0"/>
          </a:p>
        </p:txBody>
      </p:sp>
      <p:sp>
        <p:nvSpPr>
          <p:cNvPr id="22" name="Text 19"/>
          <p:cNvSpPr/>
          <p:nvPr/>
        </p:nvSpPr>
        <p:spPr>
          <a:xfrm>
            <a:off x="6126480" y="22860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Timeline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6217920" y="2606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3-6 months traditional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908</Words>
  <Application>Microsoft Office PowerPoint</Application>
  <PresentationFormat>On-screen Show (16:9)</PresentationFormat>
  <Paragraphs>150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Role Designer - From Functional Blueprint to SoD-Free Roles in Weeks</dc:title>
  <dc:subject>PptxGenJS Presentation</dc:subject>
  <dc:creator>MTC Skopos</dc:creator>
  <cp:lastModifiedBy>Mathieu Meylan</cp:lastModifiedBy>
  <cp:revision>2</cp:revision>
  <dcterms:created xsi:type="dcterms:W3CDTF">2026-03-26T21:00:17Z</dcterms:created>
  <dcterms:modified xsi:type="dcterms:W3CDTF">2026-03-30T11:56:57Z</dcterms:modified>
</cp:coreProperties>
</file>