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VVt/rzMrKiV3J7+nJDtO7A==" hashData="rbnLcehiFTWpw8nVWJTK+CqvcQkrwe3pyDoi2jXpl0T9HsIUsbPQl0H1t9oonVjkIy1cBy4kH/qvUYPJ1DvjGg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73" d="100"/>
          <a:sy n="173" d="100"/>
        </p:scale>
        <p:origin x="154" y="3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4826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40950-6E2E-F205-3541-91FE269B5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4AD214-9B75-D3B3-A999-8B6C2D41E2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9D8CF2-6E40-BFB1-E332-1859F4C0F7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CD2B8-163D-B31C-7DF7-27C69E940A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985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6B0F678B-E4EF-33CB-4CCE-AB51F10675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3"/>
          <p:cNvSpPr/>
          <p:nvPr/>
        </p:nvSpPr>
        <p:spPr>
          <a:xfrm>
            <a:off x="731520" y="16459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Segregation of Duties Software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995979" y="224028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5B7D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SAP &amp; ERP Systems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776343" y="3272790"/>
            <a:ext cx="5938221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fast, portable SoD tool for Segregation of Duties analysis, Critical Access detection, and automated remediation across SAP and any ERP.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8" name="Image 0" descr="/home/claude/image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9301" y="348951"/>
            <a:ext cx="1818939" cy="1818939"/>
          </a:xfrm>
          <a:prstGeom prst="ellipse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Not </a:t>
            </a:r>
            <a:r>
              <a:rPr lang="en-CH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tool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GRC tools were built for a different era. Here's how MTC Skopos compares.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7772400" cy="429768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6" name="Text 4"/>
          <p:cNvSpPr/>
          <p:nvPr/>
        </p:nvSpPr>
        <p:spPr>
          <a:xfrm>
            <a:off x="457200" y="1143000"/>
            <a:ext cx="164592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2103120" y="1143000"/>
            <a:ext cx="306324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MTC Skopos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166360" y="1143000"/>
            <a:ext cx="306324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 GRC / Traditional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" y="1572768"/>
            <a:ext cx="777240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CH"/>
          </a:p>
        </p:txBody>
      </p:sp>
      <p:sp>
        <p:nvSpPr>
          <p:cNvPr id="10" name="Text 8"/>
          <p:cNvSpPr/>
          <p:nvPr/>
        </p:nvSpPr>
        <p:spPr>
          <a:xfrm>
            <a:off x="548640" y="1572768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Deployment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2194560" y="1572768"/>
            <a:ext cx="2880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900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Minutes (portable app)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257800" y="1572768"/>
            <a:ext cx="2880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</a:t>
            </a:r>
            <a:r>
              <a:rPr lang="en-US" sz="90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3-6 months implementation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1956816"/>
            <a:ext cx="7772400" cy="384048"/>
          </a:xfrm>
          <a:prstGeom prst="rect">
            <a:avLst/>
          </a:prstGeom>
          <a:solidFill>
            <a:srgbClr val="F4F6FA"/>
          </a:solidFill>
          <a:ln w="635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CH"/>
          </a:p>
        </p:txBody>
      </p:sp>
      <p:sp>
        <p:nvSpPr>
          <p:cNvPr id="14" name="Text 12"/>
          <p:cNvSpPr/>
          <p:nvPr/>
        </p:nvSpPr>
        <p:spPr>
          <a:xfrm>
            <a:off x="548640" y="1956816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2194560" y="1956816"/>
            <a:ext cx="2880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900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None required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257800" y="1956816"/>
            <a:ext cx="2880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</a:t>
            </a:r>
            <a:r>
              <a:rPr lang="en-US" sz="90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Servers, database, middleware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2340864"/>
            <a:ext cx="777240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CH"/>
          </a:p>
        </p:txBody>
      </p:sp>
      <p:sp>
        <p:nvSpPr>
          <p:cNvPr id="18" name="Text 16"/>
          <p:cNvSpPr/>
          <p:nvPr/>
        </p:nvSpPr>
        <p:spPr>
          <a:xfrm>
            <a:off x="548640" y="2340864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Sovereignty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2194560" y="2340864"/>
            <a:ext cx="2880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900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local, never leaves your network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257800" y="2340864"/>
            <a:ext cx="2880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</a:t>
            </a:r>
            <a:r>
              <a:rPr lang="en-US" sz="90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or vendor-hosted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2724912"/>
            <a:ext cx="7772400" cy="384048"/>
          </a:xfrm>
          <a:prstGeom prst="rect">
            <a:avLst/>
          </a:prstGeom>
          <a:solidFill>
            <a:srgbClr val="F4F6FA"/>
          </a:solidFill>
          <a:ln w="635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CH"/>
          </a:p>
        </p:txBody>
      </p:sp>
      <p:sp>
        <p:nvSpPr>
          <p:cNvPr id="22" name="Text 20"/>
          <p:cNvSpPr/>
          <p:nvPr/>
        </p:nvSpPr>
        <p:spPr>
          <a:xfrm>
            <a:off x="548640" y="2724912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Analysis Speed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2194560" y="2724912"/>
            <a:ext cx="2880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900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system in minutes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257800" y="2724912"/>
            <a:ext cx="2880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</a:t>
            </a:r>
            <a:r>
              <a:rPr lang="en-US" sz="90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Hours to days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57200" y="3108960"/>
            <a:ext cx="777240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CH"/>
          </a:p>
        </p:txBody>
      </p:sp>
      <p:sp>
        <p:nvSpPr>
          <p:cNvPr id="26" name="Text 24"/>
          <p:cNvSpPr/>
          <p:nvPr/>
        </p:nvSpPr>
        <p:spPr>
          <a:xfrm>
            <a:off x="548640" y="310896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Analysis Type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2194560" y="3108960"/>
            <a:ext cx="2880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900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Did-do (actual execution)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257800" y="3108960"/>
            <a:ext cx="2880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</a:t>
            </a:r>
            <a:r>
              <a:rPr lang="en-US" sz="90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Can-do only (theoretical)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57200" y="3493008"/>
            <a:ext cx="7772400" cy="384048"/>
          </a:xfrm>
          <a:prstGeom prst="rect">
            <a:avLst/>
          </a:prstGeom>
          <a:solidFill>
            <a:srgbClr val="F4F6FA"/>
          </a:solidFill>
          <a:ln w="635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CH"/>
          </a:p>
        </p:txBody>
      </p:sp>
      <p:sp>
        <p:nvSpPr>
          <p:cNvPr id="30" name="Text 28"/>
          <p:cNvSpPr/>
          <p:nvPr/>
        </p:nvSpPr>
        <p:spPr>
          <a:xfrm>
            <a:off x="548640" y="3493008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Integration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2194560" y="3493008"/>
            <a:ext cx="2880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900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 MCP + local LLM support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257800" y="3493008"/>
            <a:ext cx="2880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</a:t>
            </a:r>
            <a:r>
              <a:rPr lang="en-US" sz="90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or none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57200" y="3877056"/>
            <a:ext cx="777240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CH"/>
          </a:p>
        </p:txBody>
      </p:sp>
      <p:sp>
        <p:nvSpPr>
          <p:cNvPr id="34" name="Text 32"/>
          <p:cNvSpPr/>
          <p:nvPr/>
        </p:nvSpPr>
        <p:spPr>
          <a:xfrm>
            <a:off x="548640" y="3877056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Model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2194560" y="3877056"/>
            <a:ext cx="2880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900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annual license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257800" y="3877056"/>
            <a:ext cx="2880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</a:t>
            </a:r>
            <a:r>
              <a:rPr lang="en-US" sz="90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Per-population + implementation + support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E2A4A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8" name="Text 36"/>
          <p:cNvSpPr/>
          <p:nvPr/>
        </p:nvSpPr>
        <p:spPr>
          <a:xfrm>
            <a:off x="457200" y="4544568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Access Risk Analysis and Remediation for ERP Systems built for the AI era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457200" y="4727448"/>
            <a:ext cx="6858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6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forward-thinking companies using MTC Skopos for comprehensive access risk</a:t>
            </a:r>
            <a:endParaRPr lang="en-US" sz="650" dirty="0"/>
          </a:p>
        </p:txBody>
      </p:sp>
      <p:pic>
        <p:nvPicPr>
          <p:cNvPr id="40" name="Image 0" descr="/home/claude/image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4572000"/>
            <a:ext cx="502920" cy="502920"/>
          </a:xfrm>
          <a:prstGeom prst="ellipse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6F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0DB6C7-B65B-6FB0-98E8-954AF41B7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EB4C81EA-1EE7-96FD-A86E-4BF58C8A13E0}"/>
              </a:ext>
            </a:extLst>
          </p:cNvPr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8" name="Text 36">
            <a:extLst>
              <a:ext uri="{FF2B5EF4-FFF2-40B4-BE49-F238E27FC236}">
                <a16:creationId xmlns:a16="http://schemas.microsoft.com/office/drawing/2014/main" id="{6D564668-D2EA-35D8-4ED1-C6E94E9708F7}"/>
              </a:ext>
            </a:extLst>
          </p:cNvPr>
          <p:cNvSpPr/>
          <p:nvPr/>
        </p:nvSpPr>
        <p:spPr>
          <a:xfrm>
            <a:off x="457200" y="4544568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Access Risk Analysis and Remediation for ERP Systems built for the AI era</a:t>
            </a:r>
            <a:endParaRPr lang="en-US" sz="800" dirty="0"/>
          </a:p>
        </p:txBody>
      </p:sp>
      <p:sp>
        <p:nvSpPr>
          <p:cNvPr id="39" name="Text 37">
            <a:extLst>
              <a:ext uri="{FF2B5EF4-FFF2-40B4-BE49-F238E27FC236}">
                <a16:creationId xmlns:a16="http://schemas.microsoft.com/office/drawing/2014/main" id="{27DF9FEF-D073-EBA9-99D7-600E59B2D1D1}"/>
              </a:ext>
            </a:extLst>
          </p:cNvPr>
          <p:cNvSpPr/>
          <p:nvPr/>
        </p:nvSpPr>
        <p:spPr>
          <a:xfrm>
            <a:off x="457200" y="4727448"/>
            <a:ext cx="6858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6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forward-thinking companies using MTC Skopos for comprehensive access risk</a:t>
            </a:r>
            <a:endParaRPr lang="en-US" sz="650" dirty="0"/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701BB989-1056-7516-68A4-E0B836DBFC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2" name="Text 2">
            <a:extLst>
              <a:ext uri="{FF2B5EF4-FFF2-40B4-BE49-F238E27FC236}">
                <a16:creationId xmlns:a16="http://schemas.microsoft.com/office/drawing/2014/main" id="{D3835DFC-BFCE-55F3-86B3-FAD1521A4293}"/>
              </a:ext>
            </a:extLst>
          </p:cNvPr>
          <p:cNvSpPr/>
          <p:nvPr/>
        </p:nvSpPr>
        <p:spPr>
          <a:xfrm>
            <a:off x="914400" y="914400"/>
            <a:ext cx="7315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Ready to Secure</a:t>
            </a:r>
            <a:endParaRPr lang="en-US" sz="4000" dirty="0"/>
          </a:p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Your ERP Systems?</a:t>
            </a:r>
            <a:endParaRPr lang="en-US" sz="4000" dirty="0"/>
          </a:p>
        </p:txBody>
      </p:sp>
      <p:sp>
        <p:nvSpPr>
          <p:cNvPr id="43" name="Text 3">
            <a:extLst>
              <a:ext uri="{FF2B5EF4-FFF2-40B4-BE49-F238E27FC236}">
                <a16:creationId xmlns:a16="http://schemas.microsoft.com/office/drawing/2014/main" id="{ED4356C4-0C1B-5D76-DF80-062E18A84420}"/>
              </a:ext>
            </a:extLst>
          </p:cNvPr>
          <p:cNvSpPr/>
          <p:nvPr/>
        </p:nvSpPr>
        <p:spPr>
          <a:xfrm>
            <a:off x="1371600" y="2468880"/>
            <a:ext cx="6400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D0D8E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Join forward-thinking companies using MTC Skopos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D0D8E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for comprehensive access risk management.</a:t>
            </a:r>
            <a:endParaRPr lang="en-US" sz="1600" dirty="0"/>
          </a:p>
        </p:txBody>
      </p:sp>
      <p:sp>
        <p:nvSpPr>
          <p:cNvPr id="46" name="Text 8">
            <a:extLst>
              <a:ext uri="{FF2B5EF4-FFF2-40B4-BE49-F238E27FC236}">
                <a16:creationId xmlns:a16="http://schemas.microsoft.com/office/drawing/2014/main" id="{32E217B2-81BC-1C7F-8F16-1FEA55445D92}"/>
              </a:ext>
            </a:extLst>
          </p:cNvPr>
          <p:cNvSpPr/>
          <p:nvPr/>
        </p:nvSpPr>
        <p:spPr>
          <a:xfrm>
            <a:off x="914400" y="46177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A8EA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mtcskopos.com  •  info@meylan-tc.com  •  Meylan Technologies &amp; Consulting, Geneva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292895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Fast, Smooth and Affordable Access Governance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143000"/>
            <a:ext cx="256032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457200" cy="457200"/>
          </a:xfrm>
          <a:prstGeom prst="ellipse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417320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94360" y="19202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GRC tools are slow and complex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94360" y="237744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Servers, consultants, months of setup and still, running a full SoD analysis takes hours or days.</a:t>
            </a:r>
            <a:endParaRPr lang="en-US" sz="950" dirty="0"/>
          </a:p>
        </p:txBody>
      </p:sp>
      <p:sp>
        <p:nvSpPr>
          <p:cNvPr id="9" name="Text 6"/>
          <p:cNvSpPr/>
          <p:nvPr/>
        </p:nvSpPr>
        <p:spPr>
          <a:xfrm>
            <a:off x="594360" y="324612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</a:t>
            </a:r>
            <a:r>
              <a:rPr lang="en-US" sz="950" b="1" dirty="0">
                <a:solidFill>
                  <a:srgbClr val="2D8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Download, connect, analyze in minutes. No infrastructure.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3200400" y="1143000"/>
            <a:ext cx="256032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11" name="Shape 8"/>
          <p:cNvSpPr/>
          <p:nvPr/>
        </p:nvSpPr>
        <p:spPr>
          <a:xfrm>
            <a:off x="3383280" y="1325880"/>
            <a:ext cx="457200" cy="457200"/>
          </a:xfrm>
          <a:prstGeom prst="ellipse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720" y="1417320"/>
            <a:ext cx="274320" cy="27432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337560" y="19202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Changes introduce new risks</a:t>
            </a:r>
            <a:endParaRPr lang="en-US" sz="1100" dirty="0"/>
          </a:p>
        </p:txBody>
      </p:sp>
      <p:sp>
        <p:nvSpPr>
          <p:cNvPr id="14" name="Text 10"/>
          <p:cNvSpPr/>
          <p:nvPr/>
        </p:nvSpPr>
        <p:spPr>
          <a:xfrm>
            <a:off x="3337560" y="237744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role modification or user provisioning can create new SoD conflicts. Without simulation, you only find out after the fact.</a:t>
            </a:r>
            <a:endParaRPr lang="en-US" sz="950" dirty="0"/>
          </a:p>
        </p:txBody>
      </p:sp>
      <p:sp>
        <p:nvSpPr>
          <p:cNvPr id="15" name="Text 11"/>
          <p:cNvSpPr/>
          <p:nvPr/>
        </p:nvSpPr>
        <p:spPr>
          <a:xfrm>
            <a:off x="3337560" y="324612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</a:t>
            </a:r>
            <a:r>
              <a:rPr lang="en-US" sz="950" b="1" dirty="0">
                <a:solidFill>
                  <a:srgbClr val="2D8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Simulate changes before applying them. See risk impact instantly.</a:t>
            </a:r>
            <a:endParaRPr lang="en-US" sz="1000" dirty="0"/>
          </a:p>
        </p:txBody>
      </p:sp>
      <p:sp>
        <p:nvSpPr>
          <p:cNvPr id="16" name="Shape 12"/>
          <p:cNvSpPr/>
          <p:nvPr/>
        </p:nvSpPr>
        <p:spPr>
          <a:xfrm>
            <a:off x="5943600" y="1143000"/>
            <a:ext cx="256032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17" name="Shape 13"/>
          <p:cNvSpPr/>
          <p:nvPr/>
        </p:nvSpPr>
        <p:spPr>
          <a:xfrm>
            <a:off x="6126480" y="1325880"/>
            <a:ext cx="457200" cy="457200"/>
          </a:xfrm>
          <a:prstGeom prst="ellipse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7920" y="1417320"/>
            <a:ext cx="274320" cy="27432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080760" y="19202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Remediation is guesswork</a:t>
            </a:r>
            <a:endParaRPr lang="en-US" sz="1100" dirty="0"/>
          </a:p>
        </p:txBody>
      </p:sp>
      <p:sp>
        <p:nvSpPr>
          <p:cNvPr id="20" name="Text 15"/>
          <p:cNvSpPr/>
          <p:nvPr/>
        </p:nvSpPr>
        <p:spPr>
          <a:xfrm>
            <a:off x="6080760" y="237744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Knowing you have conflicts is one thing. Knowing which changes won't break business operations is another.</a:t>
            </a:r>
            <a:endParaRPr lang="en-US" sz="950" dirty="0"/>
          </a:p>
        </p:txBody>
      </p:sp>
      <p:sp>
        <p:nvSpPr>
          <p:cNvPr id="21" name="Text 16"/>
          <p:cNvSpPr/>
          <p:nvPr/>
        </p:nvSpPr>
        <p:spPr>
          <a:xfrm>
            <a:off x="6080760" y="324612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</a:t>
            </a:r>
            <a:r>
              <a:rPr lang="en-US" sz="950" b="1" dirty="0">
                <a:solidFill>
                  <a:srgbClr val="2D8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step-by-step remediation plans ranked by business impact.</a:t>
            </a:r>
            <a:endParaRPr lang="en-US" sz="1000" dirty="0"/>
          </a:p>
        </p:txBody>
      </p:sp>
      <p:sp>
        <p:nvSpPr>
          <p:cNvPr id="22" name="Shape 17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E2A4A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23" name="Text 18"/>
          <p:cNvSpPr/>
          <p:nvPr/>
        </p:nvSpPr>
        <p:spPr>
          <a:xfrm>
            <a:off x="457200" y="4544568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Access Risk Analysis and Remediation for ERP Systems built for the AI era</a:t>
            </a:r>
            <a:endParaRPr lang="en-US" sz="800" dirty="0"/>
          </a:p>
        </p:txBody>
      </p:sp>
      <p:sp>
        <p:nvSpPr>
          <p:cNvPr id="24" name="Text 19"/>
          <p:cNvSpPr/>
          <p:nvPr/>
        </p:nvSpPr>
        <p:spPr>
          <a:xfrm>
            <a:off x="457200" y="4727448"/>
            <a:ext cx="6858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6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forward-thinking companies using MTC Skopos for comprehensive access risk</a:t>
            </a:r>
            <a:endParaRPr lang="en-US" sz="650" dirty="0"/>
          </a:p>
        </p:txBody>
      </p:sp>
      <p:pic>
        <p:nvPicPr>
          <p:cNvPr id="25" name="Image 3" descr="/home/claude/image2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29600" y="4572000"/>
            <a:ext cx="502920" cy="502920"/>
          </a:xfrm>
          <a:prstGeom prst="ellipse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SoD Analysis in 3 Simple Steps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download to comprehensive risk remediation in minutes, not months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94360" y="1371600"/>
            <a:ext cx="2468880" cy="27432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6" name="Shape 4"/>
          <p:cNvSpPr/>
          <p:nvPr/>
        </p:nvSpPr>
        <p:spPr>
          <a:xfrm>
            <a:off x="594360" y="1371600"/>
            <a:ext cx="54864" cy="274320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7" name="Shape 5"/>
          <p:cNvSpPr/>
          <p:nvPr/>
        </p:nvSpPr>
        <p:spPr>
          <a:xfrm>
            <a:off x="1531620" y="1600200"/>
            <a:ext cx="594360" cy="594360"/>
          </a:xfrm>
          <a:prstGeom prst="ellipse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8" name="Text 6"/>
          <p:cNvSpPr/>
          <p:nvPr/>
        </p:nvSpPr>
        <p:spPr>
          <a:xfrm>
            <a:off x="1531620" y="160020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77240" y="237744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Download &amp; Run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77240" y="2834640"/>
            <a:ext cx="21031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the lightweight portable application. No servers, no complex setup, no installation, no IT project required.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090672" y="2560320"/>
            <a:ext cx="2651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364981"/>
                </a:solidFill>
              </a:rPr>
              <a:t>▶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3383280" y="1371600"/>
            <a:ext cx="2468880" cy="27432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13" name="Shape 11"/>
          <p:cNvSpPr/>
          <p:nvPr/>
        </p:nvSpPr>
        <p:spPr>
          <a:xfrm>
            <a:off x="3383280" y="1371600"/>
            <a:ext cx="54864" cy="274320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4" name="Shape 12"/>
          <p:cNvSpPr/>
          <p:nvPr/>
        </p:nvSpPr>
        <p:spPr>
          <a:xfrm>
            <a:off x="4320540" y="1600200"/>
            <a:ext cx="594360" cy="594360"/>
          </a:xfrm>
          <a:prstGeom prst="ellipse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5" name="Text 13"/>
          <p:cNvSpPr/>
          <p:nvPr/>
        </p:nvSpPr>
        <p:spPr>
          <a:xfrm>
            <a:off x="4320540" y="160020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3566160" y="237744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Your Data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566160" y="2834640"/>
            <a:ext cx="21031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 via SAP RFC connection or CSV export from any ERP system. Your data stays on your machine.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5879592" y="2560320"/>
            <a:ext cx="2651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364981"/>
                </a:solidFill>
              </a:rPr>
              <a:t>▶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6172200" y="1371600"/>
            <a:ext cx="2468880" cy="27432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20" name="Shape 18"/>
          <p:cNvSpPr/>
          <p:nvPr/>
        </p:nvSpPr>
        <p:spPr>
          <a:xfrm>
            <a:off x="6172200" y="1371600"/>
            <a:ext cx="54864" cy="274320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21" name="Shape 19"/>
          <p:cNvSpPr/>
          <p:nvPr/>
        </p:nvSpPr>
        <p:spPr>
          <a:xfrm>
            <a:off x="7109460" y="1600200"/>
            <a:ext cx="594360" cy="594360"/>
          </a:xfrm>
          <a:prstGeom prst="ellipse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22" name="Text 20"/>
          <p:cNvSpPr/>
          <p:nvPr/>
        </p:nvSpPr>
        <p:spPr>
          <a:xfrm>
            <a:off x="7109460" y="160020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400" dirty="0"/>
          </a:p>
        </p:txBody>
      </p:sp>
      <p:sp>
        <p:nvSpPr>
          <p:cNvPr id="23" name="Text 21"/>
          <p:cNvSpPr/>
          <p:nvPr/>
        </p:nvSpPr>
        <p:spPr>
          <a:xfrm>
            <a:off x="6355080" y="237744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 &amp; Remediate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355080" y="2834640"/>
            <a:ext cx="21031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instant SoD analysis, identify violations, and receive actionable remediation recommendations.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E2A4A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26" name="Text 24"/>
          <p:cNvSpPr/>
          <p:nvPr/>
        </p:nvSpPr>
        <p:spPr>
          <a:xfrm>
            <a:off x="457200" y="4544568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Access Risk Analysis and Remediation for ERP Systems built for the AI era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457200" y="4727448"/>
            <a:ext cx="6858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6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forward-thinking companies using MTC Skopos for comprehensive access risk</a:t>
            </a:r>
            <a:endParaRPr lang="en-US" sz="650" dirty="0"/>
          </a:p>
        </p:txBody>
      </p:sp>
      <p:pic>
        <p:nvPicPr>
          <p:cNvPr id="28" name="Image 0" descr="/home/claude/image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4572000"/>
            <a:ext cx="502920" cy="502920"/>
          </a:xfrm>
          <a:prstGeom prst="ellipse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Comprehensive Risk Analysis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105156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your entire risk landscape with SoD and Critical Access analysis across users, roles, and systems.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783080"/>
            <a:ext cx="3931920" cy="777240"/>
          </a:xfrm>
          <a:prstGeom prst="rect">
            <a:avLst/>
          </a:prstGeom>
          <a:solidFill>
            <a:srgbClr val="E8EDF5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6" name="Shape 4"/>
          <p:cNvSpPr/>
          <p:nvPr/>
        </p:nvSpPr>
        <p:spPr>
          <a:xfrm>
            <a:off x="457200" y="1783080"/>
            <a:ext cx="45720" cy="77724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7" name="Text 5"/>
          <p:cNvSpPr/>
          <p:nvPr/>
        </p:nvSpPr>
        <p:spPr>
          <a:xfrm>
            <a:off x="640080" y="178308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Knowing who has access to what isn't just best practice: it's your competitive advantage.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274320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&amp; Role-level SoD analysis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3136392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Cross-system risk detection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3529584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 user &amp; role explorer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48640" y="3922776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Excel-based ruleset maintenance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663440" y="1051560"/>
            <a:ext cx="411480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pic>
        <p:nvPicPr>
          <p:cNvPr id="13" name="Image 0" descr="/home/claude/image3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754880" y="1143000"/>
            <a:ext cx="3931920" cy="3017520"/>
          </a:xfrm>
          <a:prstGeom prst="rect">
            <a:avLst/>
          </a:prstGeom>
        </p:spPr>
      </p:pic>
      <p:sp>
        <p:nvSpPr>
          <p:cNvPr id="14" name="Shape 11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E2A4A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5" name="Text 12"/>
          <p:cNvSpPr/>
          <p:nvPr/>
        </p:nvSpPr>
        <p:spPr>
          <a:xfrm>
            <a:off x="457200" y="4544568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Access Risk Analysis and Remediation for ERP Systems built for the AI era</a:t>
            </a:r>
            <a:endParaRPr lang="en-US" sz="800" dirty="0"/>
          </a:p>
        </p:txBody>
      </p:sp>
      <p:sp>
        <p:nvSpPr>
          <p:cNvPr id="16" name="Text 13"/>
          <p:cNvSpPr/>
          <p:nvPr/>
        </p:nvSpPr>
        <p:spPr>
          <a:xfrm>
            <a:off x="457200" y="4727448"/>
            <a:ext cx="6858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6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forward-thinking companies using MTC Skopos for comprehensive access risk</a:t>
            </a:r>
            <a:endParaRPr lang="en-US" sz="650" dirty="0"/>
          </a:p>
        </p:txBody>
      </p:sp>
      <p:pic>
        <p:nvPicPr>
          <p:cNvPr id="17" name="Image 1" descr="/home/claude/image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4572000"/>
            <a:ext cx="502920" cy="502920"/>
          </a:xfrm>
          <a:prstGeom prst="ellipse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Did-Do Analysis: Real Risks, Not Theoretical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105156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 GRC tells you who could exploit a conflict. MTC Skopos tells you who actually did.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783080"/>
            <a:ext cx="3931920" cy="777240"/>
          </a:xfrm>
          <a:prstGeom prst="rect">
            <a:avLst/>
          </a:prstGeom>
          <a:solidFill>
            <a:srgbClr val="E8EDF5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6" name="Shape 4"/>
          <p:cNvSpPr/>
          <p:nvPr/>
        </p:nvSpPr>
        <p:spPr>
          <a:xfrm>
            <a:off x="457200" y="1783080"/>
            <a:ext cx="45720" cy="77724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7" name="Text 5"/>
          <p:cNvSpPr/>
          <p:nvPr/>
        </p:nvSpPr>
        <p:spPr>
          <a:xfrm>
            <a:off x="640080" y="178308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"can-do" analysis produces thousands of violations. Our "did-do" analysis cross-references access with actual transaction execution, so you focus on risks that materialized.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274320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Correlate SoD violations with change documents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3136392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Distinguish execution counts from actual changes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3529584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Prioritize remediation on materialized risks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48640" y="3922776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Evidence-based audit reporting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663440" y="1051560"/>
            <a:ext cx="411480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pic>
        <p:nvPicPr>
          <p:cNvPr id="13" name="Image 0" descr="/home/claude/image4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754880" y="1143000"/>
            <a:ext cx="3931920" cy="3017520"/>
          </a:xfrm>
          <a:prstGeom prst="rect">
            <a:avLst/>
          </a:prstGeom>
        </p:spPr>
      </p:pic>
      <p:sp>
        <p:nvSpPr>
          <p:cNvPr id="14" name="Shape 11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E2A4A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5" name="Text 12"/>
          <p:cNvSpPr/>
          <p:nvPr/>
        </p:nvSpPr>
        <p:spPr>
          <a:xfrm>
            <a:off x="457200" y="4544568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Access Risk Analysis and Remediation for ERP Systems built for the AI era</a:t>
            </a:r>
            <a:endParaRPr lang="en-US" sz="800" dirty="0"/>
          </a:p>
        </p:txBody>
      </p:sp>
      <p:sp>
        <p:nvSpPr>
          <p:cNvPr id="16" name="Text 13"/>
          <p:cNvSpPr/>
          <p:nvPr/>
        </p:nvSpPr>
        <p:spPr>
          <a:xfrm>
            <a:off x="457200" y="4727448"/>
            <a:ext cx="6858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6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forward-thinking companies using MTC Skopos for comprehensive access risk</a:t>
            </a:r>
            <a:endParaRPr lang="en-US" sz="650" dirty="0"/>
          </a:p>
        </p:txBody>
      </p:sp>
      <p:pic>
        <p:nvPicPr>
          <p:cNvPr id="17" name="Image 1" descr="/home/claude/image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4572000"/>
            <a:ext cx="502920" cy="502920"/>
          </a:xfrm>
          <a:prstGeom prst="ellipse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Simulation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105156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before you deploy. Simulate user provisioning and role changes to see risk impact before applying them.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783080"/>
            <a:ext cx="3931920" cy="777240"/>
          </a:xfrm>
          <a:prstGeom prst="rect">
            <a:avLst/>
          </a:prstGeom>
          <a:solidFill>
            <a:srgbClr val="E8EDF5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6" name="Shape 4"/>
          <p:cNvSpPr/>
          <p:nvPr/>
        </p:nvSpPr>
        <p:spPr>
          <a:xfrm>
            <a:off x="457200" y="1783080"/>
            <a:ext cx="45720" cy="77724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7" name="Text 5"/>
          <p:cNvSpPr/>
          <p:nvPr/>
        </p:nvSpPr>
        <p:spPr>
          <a:xfrm>
            <a:off x="640080" y="178308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Prevention during design isn't just efficient: it's strategic architecture.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274320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provisioning simulation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3136392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 modification impact analysis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3529584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Predictive risk modeling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48640" y="3922776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What-if scenario testing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663440" y="1051560"/>
            <a:ext cx="411480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pic>
        <p:nvPicPr>
          <p:cNvPr id="13" name="Image 0" descr="/home/claude/image5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754880" y="1143000"/>
            <a:ext cx="3931920" cy="3017520"/>
          </a:xfrm>
          <a:prstGeom prst="rect">
            <a:avLst/>
          </a:prstGeom>
        </p:spPr>
      </p:pic>
      <p:sp>
        <p:nvSpPr>
          <p:cNvPr id="14" name="Shape 11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E2A4A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5" name="Text 12"/>
          <p:cNvSpPr/>
          <p:nvPr/>
        </p:nvSpPr>
        <p:spPr>
          <a:xfrm>
            <a:off x="457200" y="4544568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Access Risk Analysis and Remediation for ERP Systems built for the AI era</a:t>
            </a:r>
            <a:endParaRPr lang="en-US" sz="800" dirty="0"/>
          </a:p>
        </p:txBody>
      </p:sp>
      <p:sp>
        <p:nvSpPr>
          <p:cNvPr id="16" name="Text 13"/>
          <p:cNvSpPr/>
          <p:nvPr/>
        </p:nvSpPr>
        <p:spPr>
          <a:xfrm>
            <a:off x="457200" y="4727448"/>
            <a:ext cx="6858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6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forward-thinking companies using MTC Skopos for comprehensive access risk</a:t>
            </a:r>
            <a:endParaRPr lang="en-US" sz="650" dirty="0"/>
          </a:p>
        </p:txBody>
      </p:sp>
      <p:pic>
        <p:nvPicPr>
          <p:cNvPr id="17" name="Image 1" descr="/home/claude/image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4572000"/>
            <a:ext cx="502920" cy="502920"/>
          </a:xfrm>
          <a:prstGeom prst="ellipse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Intelligent Remediation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105156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 risks without breaking business. Our algorithm recommends the least disruptive changes first, with detailed action plans.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783080"/>
            <a:ext cx="3931920" cy="777240"/>
          </a:xfrm>
          <a:prstGeom prst="rect">
            <a:avLst/>
          </a:prstGeom>
          <a:solidFill>
            <a:srgbClr val="E8EDF5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6" name="Shape 4"/>
          <p:cNvSpPr/>
          <p:nvPr/>
        </p:nvSpPr>
        <p:spPr>
          <a:xfrm>
            <a:off x="457200" y="1783080"/>
            <a:ext cx="45720" cy="77724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7" name="Text 5"/>
          <p:cNvSpPr/>
          <p:nvPr/>
        </p:nvSpPr>
        <p:spPr>
          <a:xfrm>
            <a:off x="640080" y="178308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guessing which changes won't break anything: let the engine figure it out.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274320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4-phase remediation algorithm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3136392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Usage-based recommendations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3529584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Step-by-step action plans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48640" y="3922776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 analysis before changes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663440" y="1051560"/>
            <a:ext cx="411480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pic>
        <p:nvPicPr>
          <p:cNvPr id="13" name="Image 0" descr="/home/claude/image6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754880" y="1143000"/>
            <a:ext cx="3931920" cy="3017520"/>
          </a:xfrm>
          <a:prstGeom prst="rect">
            <a:avLst/>
          </a:prstGeom>
        </p:spPr>
      </p:pic>
      <p:sp>
        <p:nvSpPr>
          <p:cNvPr id="14" name="Shape 11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E2A4A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5" name="Text 12"/>
          <p:cNvSpPr/>
          <p:nvPr/>
        </p:nvSpPr>
        <p:spPr>
          <a:xfrm>
            <a:off x="457200" y="4544568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Access Risk Analysis and Remediation for ERP Systems built for the AI era</a:t>
            </a:r>
            <a:endParaRPr lang="en-US" sz="800" dirty="0"/>
          </a:p>
        </p:txBody>
      </p:sp>
      <p:sp>
        <p:nvSpPr>
          <p:cNvPr id="16" name="Text 13"/>
          <p:cNvSpPr/>
          <p:nvPr/>
        </p:nvSpPr>
        <p:spPr>
          <a:xfrm>
            <a:off x="457200" y="4727448"/>
            <a:ext cx="6858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6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forward-thinking companies using MTC Skopos for comprehensive access risk</a:t>
            </a:r>
            <a:endParaRPr lang="en-US" sz="650" dirty="0"/>
          </a:p>
        </p:txBody>
      </p:sp>
      <p:pic>
        <p:nvPicPr>
          <p:cNvPr id="17" name="Image 1" descr="/home/claude/image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4572000"/>
            <a:ext cx="502920" cy="502920"/>
          </a:xfrm>
          <a:prstGeom prst="ellipse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for the AI Era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105156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data, structured for AI agents to reason about. MCP server connects your analysis directly to Claude, ChatGPT, or local LLMs.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783080"/>
            <a:ext cx="3931920" cy="777240"/>
          </a:xfrm>
          <a:prstGeom prst="rect">
            <a:avLst/>
          </a:prstGeom>
          <a:solidFill>
            <a:srgbClr val="E8EDF5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6" name="Shape 4"/>
          <p:cNvSpPr/>
          <p:nvPr/>
        </p:nvSpPr>
        <p:spPr>
          <a:xfrm>
            <a:off x="457200" y="1783080"/>
            <a:ext cx="45720" cy="77724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7" name="Text 5"/>
          <p:cNvSpPr/>
          <p:nvPr/>
        </p:nvSpPr>
        <p:spPr>
          <a:xfrm>
            <a:off x="640080" y="178308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questions in plain English, get answers from your actual data. Zero cloud data exposure with local LLM support.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274320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server for AI agent integration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3136392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with Claude, ChatGPT, or local LLMs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3529584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AI-optimized JSON/CSV exports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48640" y="3922776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Role Designer for SAP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663440" y="1051560"/>
            <a:ext cx="411480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pic>
        <p:nvPicPr>
          <p:cNvPr id="13" name="Image 0" descr="/home/claude/image7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754880" y="1143000"/>
            <a:ext cx="3931920" cy="3017520"/>
          </a:xfrm>
          <a:prstGeom prst="rect">
            <a:avLst/>
          </a:prstGeom>
        </p:spPr>
      </p:pic>
      <p:sp>
        <p:nvSpPr>
          <p:cNvPr id="14" name="Shape 11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E2A4A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5" name="Text 12"/>
          <p:cNvSpPr/>
          <p:nvPr/>
        </p:nvSpPr>
        <p:spPr>
          <a:xfrm>
            <a:off x="457200" y="4544568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Access Risk Analysis and Remediation for ERP Systems built for the AI era</a:t>
            </a:r>
            <a:endParaRPr lang="en-US" sz="800" dirty="0"/>
          </a:p>
        </p:txBody>
      </p:sp>
      <p:sp>
        <p:nvSpPr>
          <p:cNvPr id="16" name="Text 13"/>
          <p:cNvSpPr/>
          <p:nvPr/>
        </p:nvSpPr>
        <p:spPr>
          <a:xfrm>
            <a:off x="457200" y="4727448"/>
            <a:ext cx="6858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6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forward-thinking companies using MTC Skopos for comprehensive access risk</a:t>
            </a:r>
            <a:endParaRPr lang="en-US" sz="650" dirty="0"/>
          </a:p>
        </p:txBody>
      </p:sp>
      <p:pic>
        <p:nvPicPr>
          <p:cNvPr id="17" name="Image 1" descr="/home/claude/image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4572000"/>
            <a:ext cx="502920" cy="502920"/>
          </a:xfrm>
          <a:prstGeom prst="ellipse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for Compliance, Security &amp; Audit Teams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Whether you're managing SoD compliance, security risks, or consulting, MTC Skopos adapts to your workflow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47472" y="1143000"/>
            <a:ext cx="196596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6" name="Shape 4"/>
          <p:cNvSpPr/>
          <p:nvPr/>
        </p:nvSpPr>
        <p:spPr>
          <a:xfrm>
            <a:off x="347472" y="1143000"/>
            <a:ext cx="1965960" cy="4572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0432" y="1280160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38912" y="164592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Team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420624" y="2011680"/>
            <a:ext cx="1819656" cy="457200"/>
          </a:xfrm>
          <a:prstGeom prst="rect">
            <a:avLst/>
          </a:prstGeom>
          <a:solidFill>
            <a:srgbClr val="FEE2E2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0" name="Text 7"/>
          <p:cNvSpPr/>
          <p:nvPr/>
        </p:nvSpPr>
        <p:spPr>
          <a:xfrm>
            <a:off x="484632" y="201168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audit processes taking weeks to complete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420624" y="2514600"/>
            <a:ext cx="1819656" cy="457200"/>
          </a:xfrm>
          <a:prstGeom prst="rect">
            <a:avLst/>
          </a:prstGeom>
          <a:solidFill>
            <a:srgbClr val="DCFCE7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2" name="Text 9"/>
          <p:cNvSpPr/>
          <p:nvPr/>
        </p:nvSpPr>
        <p:spPr>
          <a:xfrm>
            <a:off x="484632" y="251460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800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SoD analysis completed in minutes</a:t>
            </a:r>
            <a:endParaRPr lang="en-US" sz="800" dirty="0"/>
          </a:p>
        </p:txBody>
      </p:sp>
      <p:sp>
        <p:nvSpPr>
          <p:cNvPr id="13" name="Text 10"/>
          <p:cNvSpPr/>
          <p:nvPr/>
        </p:nvSpPr>
        <p:spPr>
          <a:xfrm>
            <a:off x="438912" y="3108960"/>
            <a:ext cx="1783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8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Streamline your Critical Access, SoD, and internal audit processes with automated risk detection.</a:t>
            </a:r>
            <a:endParaRPr lang="en-US" sz="850" dirty="0"/>
          </a:p>
        </p:txBody>
      </p:sp>
      <p:sp>
        <p:nvSpPr>
          <p:cNvPr id="14" name="Shape 11"/>
          <p:cNvSpPr/>
          <p:nvPr/>
        </p:nvSpPr>
        <p:spPr>
          <a:xfrm>
            <a:off x="2450592" y="1143000"/>
            <a:ext cx="196596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15" name="Shape 12"/>
          <p:cNvSpPr/>
          <p:nvPr/>
        </p:nvSpPr>
        <p:spPr>
          <a:xfrm>
            <a:off x="2450592" y="1143000"/>
            <a:ext cx="1965960" cy="4572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3552" y="1280160"/>
            <a:ext cx="320040" cy="32004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2542032" y="164592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Team</a:t>
            </a:r>
            <a:endParaRPr lang="en-US" sz="1000" dirty="0"/>
          </a:p>
        </p:txBody>
      </p:sp>
      <p:sp>
        <p:nvSpPr>
          <p:cNvPr id="18" name="Shape 14"/>
          <p:cNvSpPr/>
          <p:nvPr/>
        </p:nvSpPr>
        <p:spPr>
          <a:xfrm>
            <a:off x="2523744" y="2011680"/>
            <a:ext cx="1819656" cy="457200"/>
          </a:xfrm>
          <a:prstGeom prst="rect">
            <a:avLst/>
          </a:prstGeom>
          <a:solidFill>
            <a:srgbClr val="FEE2E2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9" name="Text 15"/>
          <p:cNvSpPr/>
          <p:nvPr/>
        </p:nvSpPr>
        <p:spPr>
          <a:xfrm>
            <a:off x="2587752" y="201168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Unknown risks when making role changes</a:t>
            </a:r>
            <a:endParaRPr lang="en-US" sz="800" dirty="0"/>
          </a:p>
        </p:txBody>
      </p:sp>
      <p:sp>
        <p:nvSpPr>
          <p:cNvPr id="20" name="Shape 16"/>
          <p:cNvSpPr/>
          <p:nvPr/>
        </p:nvSpPr>
        <p:spPr>
          <a:xfrm>
            <a:off x="2523744" y="2514600"/>
            <a:ext cx="1819656" cy="457200"/>
          </a:xfrm>
          <a:prstGeom prst="rect">
            <a:avLst/>
          </a:prstGeom>
          <a:solidFill>
            <a:srgbClr val="DCFCE7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21" name="Text 17"/>
          <p:cNvSpPr/>
          <p:nvPr/>
        </p:nvSpPr>
        <p:spPr>
          <a:xfrm>
            <a:off x="2587752" y="251460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800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Simulation shows impact before implementation</a:t>
            </a:r>
            <a:endParaRPr lang="en-US" sz="800" dirty="0"/>
          </a:p>
        </p:txBody>
      </p:sp>
      <p:sp>
        <p:nvSpPr>
          <p:cNvPr id="22" name="Text 18"/>
          <p:cNvSpPr/>
          <p:nvPr/>
        </p:nvSpPr>
        <p:spPr>
          <a:xfrm>
            <a:off x="2542032" y="3108960"/>
            <a:ext cx="1783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8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clean and stay clean. Simulate the risk impact of authorization changes to roles.</a:t>
            </a:r>
            <a:endParaRPr lang="en-US" sz="850" dirty="0"/>
          </a:p>
        </p:txBody>
      </p:sp>
      <p:sp>
        <p:nvSpPr>
          <p:cNvPr id="23" name="Shape 19"/>
          <p:cNvSpPr/>
          <p:nvPr/>
        </p:nvSpPr>
        <p:spPr>
          <a:xfrm>
            <a:off x="4553712" y="1143000"/>
            <a:ext cx="196596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24" name="Shape 20"/>
          <p:cNvSpPr/>
          <p:nvPr/>
        </p:nvSpPr>
        <p:spPr>
          <a:xfrm>
            <a:off x="4553712" y="1143000"/>
            <a:ext cx="1965960" cy="4572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76672" y="1280160"/>
            <a:ext cx="320040" cy="320040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4645152" y="164592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Consultants</a:t>
            </a:r>
            <a:endParaRPr lang="en-US" sz="1000" dirty="0"/>
          </a:p>
        </p:txBody>
      </p:sp>
      <p:sp>
        <p:nvSpPr>
          <p:cNvPr id="27" name="Shape 22"/>
          <p:cNvSpPr/>
          <p:nvPr/>
        </p:nvSpPr>
        <p:spPr>
          <a:xfrm>
            <a:off x="4626864" y="2011680"/>
            <a:ext cx="1819656" cy="457200"/>
          </a:xfrm>
          <a:prstGeom prst="rect">
            <a:avLst/>
          </a:prstGeom>
          <a:solidFill>
            <a:srgbClr val="FEE2E2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28" name="Text 23"/>
          <p:cNvSpPr/>
          <p:nvPr/>
        </p:nvSpPr>
        <p:spPr>
          <a:xfrm>
            <a:off x="4690872" y="201168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 analysis across multiple client systems</a:t>
            </a:r>
            <a:endParaRPr lang="en-US" sz="800" dirty="0"/>
          </a:p>
        </p:txBody>
      </p:sp>
      <p:sp>
        <p:nvSpPr>
          <p:cNvPr id="29" name="Shape 24"/>
          <p:cNvSpPr/>
          <p:nvPr/>
        </p:nvSpPr>
        <p:spPr>
          <a:xfrm>
            <a:off x="4626864" y="2514600"/>
            <a:ext cx="1819656" cy="457200"/>
          </a:xfrm>
          <a:prstGeom prst="rect">
            <a:avLst/>
          </a:prstGeom>
          <a:solidFill>
            <a:srgbClr val="DCFCE7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0" name="Text 25"/>
          <p:cNvSpPr/>
          <p:nvPr/>
        </p:nvSpPr>
        <p:spPr>
          <a:xfrm>
            <a:off x="4690872" y="251460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800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 multi-system insights enhance efficiency</a:t>
            </a:r>
            <a:endParaRPr lang="en-US" sz="800" dirty="0"/>
          </a:p>
        </p:txBody>
      </p:sp>
      <p:sp>
        <p:nvSpPr>
          <p:cNvPr id="31" name="Text 26"/>
          <p:cNvSpPr/>
          <p:nvPr/>
        </p:nvSpPr>
        <p:spPr>
          <a:xfrm>
            <a:off x="4645152" y="3108960"/>
            <a:ext cx="1783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8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Enhance your efficiency when conducting access risk analysis for clients.</a:t>
            </a:r>
            <a:endParaRPr lang="en-US" sz="850" dirty="0"/>
          </a:p>
        </p:txBody>
      </p:sp>
      <p:sp>
        <p:nvSpPr>
          <p:cNvPr id="32" name="Shape 27"/>
          <p:cNvSpPr/>
          <p:nvPr/>
        </p:nvSpPr>
        <p:spPr>
          <a:xfrm>
            <a:off x="6656832" y="1143000"/>
            <a:ext cx="196596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33" name="Shape 28"/>
          <p:cNvSpPr/>
          <p:nvPr/>
        </p:nvSpPr>
        <p:spPr>
          <a:xfrm>
            <a:off x="6656832" y="1143000"/>
            <a:ext cx="1965960" cy="4572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3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79792" y="1280160"/>
            <a:ext cx="320040" cy="320040"/>
          </a:xfrm>
          <a:prstGeom prst="rect">
            <a:avLst/>
          </a:prstGeom>
        </p:spPr>
      </p:pic>
      <p:sp>
        <p:nvSpPr>
          <p:cNvPr id="35" name="Text 29"/>
          <p:cNvSpPr/>
          <p:nvPr/>
        </p:nvSpPr>
        <p:spPr>
          <a:xfrm>
            <a:off x="6748272" y="164592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Chief Information Officer</a:t>
            </a:r>
            <a:endParaRPr lang="en-US" sz="1000" dirty="0"/>
          </a:p>
        </p:txBody>
      </p:sp>
      <p:sp>
        <p:nvSpPr>
          <p:cNvPr id="36" name="Shape 30"/>
          <p:cNvSpPr/>
          <p:nvPr/>
        </p:nvSpPr>
        <p:spPr>
          <a:xfrm>
            <a:off x="6729984" y="2011680"/>
            <a:ext cx="1819656" cy="457200"/>
          </a:xfrm>
          <a:prstGeom prst="rect">
            <a:avLst/>
          </a:prstGeom>
          <a:solidFill>
            <a:srgbClr val="FEE2E2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7" name="Text 31"/>
          <p:cNvSpPr/>
          <p:nvPr/>
        </p:nvSpPr>
        <p:spPr>
          <a:xfrm>
            <a:off x="6793992" y="201168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Fragmented risk visibility across IT landscape</a:t>
            </a:r>
            <a:endParaRPr lang="en-US" sz="800" dirty="0"/>
          </a:p>
        </p:txBody>
      </p:sp>
      <p:sp>
        <p:nvSpPr>
          <p:cNvPr id="38" name="Shape 32"/>
          <p:cNvSpPr/>
          <p:nvPr/>
        </p:nvSpPr>
        <p:spPr>
          <a:xfrm>
            <a:off x="6729984" y="2514600"/>
            <a:ext cx="1819656" cy="457200"/>
          </a:xfrm>
          <a:prstGeom prst="rect">
            <a:avLst/>
          </a:prstGeom>
          <a:solidFill>
            <a:srgbClr val="DCFCE7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9" name="Text 33"/>
          <p:cNvSpPr/>
          <p:nvPr/>
        </p:nvSpPr>
        <p:spPr>
          <a:xfrm>
            <a:off x="6793992" y="251460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800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Unified cross-system analysis and reporting</a:t>
            </a:r>
            <a:endParaRPr lang="en-US" sz="800" dirty="0"/>
          </a:p>
        </p:txBody>
      </p:sp>
      <p:sp>
        <p:nvSpPr>
          <p:cNvPr id="40" name="Text 34"/>
          <p:cNvSpPr/>
          <p:nvPr/>
        </p:nvSpPr>
        <p:spPr>
          <a:xfrm>
            <a:off x="6748272" y="3108960"/>
            <a:ext cx="1783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8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faster, more versatile risk analysis across your entire IT landscape.</a:t>
            </a:r>
            <a:endParaRPr lang="en-US" sz="850" dirty="0"/>
          </a:p>
        </p:txBody>
      </p:sp>
      <p:sp>
        <p:nvSpPr>
          <p:cNvPr id="41" name="Shape 35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E2A4A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42" name="Text 36"/>
          <p:cNvSpPr/>
          <p:nvPr/>
        </p:nvSpPr>
        <p:spPr>
          <a:xfrm>
            <a:off x="457200" y="4544568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Access Risk Analysis and Remediation for ERP Systems built for the AI era</a:t>
            </a:r>
            <a:endParaRPr lang="en-US" sz="800" dirty="0"/>
          </a:p>
        </p:txBody>
      </p:sp>
      <p:sp>
        <p:nvSpPr>
          <p:cNvPr id="43" name="Text 37"/>
          <p:cNvSpPr/>
          <p:nvPr/>
        </p:nvSpPr>
        <p:spPr>
          <a:xfrm>
            <a:off x="457200" y="4727448"/>
            <a:ext cx="6858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6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forward-thinking companies using MTC Skopos for comprehensive access risk</a:t>
            </a:r>
            <a:endParaRPr lang="en-US" sz="650" dirty="0"/>
          </a:p>
        </p:txBody>
      </p:sp>
      <p:pic>
        <p:nvPicPr>
          <p:cNvPr id="44" name="Image 4" descr="/home/claude/image2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29600" y="4572000"/>
            <a:ext cx="502920" cy="502920"/>
          </a:xfrm>
          <a:prstGeom prst="ellipse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1100</Words>
  <Application>Microsoft Office PowerPoint</Application>
  <PresentationFormat>On-screen Show (16:9)</PresentationFormat>
  <Paragraphs>141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MTC Skopos - Segregation of Duties Software</dc:title>
  <dc:subject>PptxGenJS Presentation</dc:subject>
  <dc:creator>Meylan Technical Consulting</dc:creator>
  <cp:lastModifiedBy>Mathieu Meylan</cp:lastModifiedBy>
  <cp:revision>4</cp:revision>
  <dcterms:created xsi:type="dcterms:W3CDTF">2026-02-05T19:18:59Z</dcterms:created>
  <dcterms:modified xsi:type="dcterms:W3CDTF">2026-02-05T19:51:23Z</dcterms:modified>
</cp:coreProperties>
</file>